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8" r:id="rId3"/>
    <p:sldId id="280" r:id="rId4"/>
    <p:sldId id="257" r:id="rId5"/>
    <p:sldId id="323" r:id="rId6"/>
    <p:sldId id="322" r:id="rId7"/>
    <p:sldId id="320" r:id="rId8"/>
    <p:sldId id="319" r:id="rId9"/>
    <p:sldId id="309" r:id="rId10"/>
    <p:sldId id="314" r:id="rId11"/>
    <p:sldId id="318" r:id="rId12"/>
    <p:sldId id="315" r:id="rId13"/>
    <p:sldId id="317" r:id="rId14"/>
    <p:sldId id="279" r:id="rId15"/>
    <p:sldId id="292" r:id="rId16"/>
    <p:sldId id="264" r:id="rId17"/>
    <p:sldId id="310" r:id="rId18"/>
    <p:sldId id="311" r:id="rId19"/>
    <p:sldId id="312" r:id="rId20"/>
    <p:sldId id="303" r:id="rId21"/>
    <p:sldId id="313" r:id="rId22"/>
    <p:sldId id="281" r:id="rId23"/>
    <p:sldId id="282" r:id="rId24"/>
    <p:sldId id="304" r:id="rId25"/>
    <p:sldId id="266" r:id="rId26"/>
    <p:sldId id="263" r:id="rId27"/>
    <p:sldId id="268" r:id="rId28"/>
    <p:sldId id="269" r:id="rId29"/>
    <p:sldId id="277" r:id="rId30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89586E-9AE2-4E89-BEBE-488BC1574881}">
          <p14:sldIdLst>
            <p14:sldId id="256"/>
            <p14:sldId id="258"/>
            <p14:sldId id="280"/>
            <p14:sldId id="257"/>
            <p14:sldId id="323"/>
            <p14:sldId id="322"/>
            <p14:sldId id="320"/>
            <p14:sldId id="319"/>
            <p14:sldId id="309"/>
            <p14:sldId id="314"/>
            <p14:sldId id="318"/>
            <p14:sldId id="315"/>
            <p14:sldId id="317"/>
            <p14:sldId id="279"/>
            <p14:sldId id="292"/>
            <p14:sldId id="264"/>
            <p14:sldId id="310"/>
            <p14:sldId id="311"/>
            <p14:sldId id="312"/>
            <p14:sldId id="303"/>
            <p14:sldId id="313"/>
            <p14:sldId id="281"/>
            <p14:sldId id="282"/>
            <p14:sldId id="304"/>
            <p14:sldId id="266"/>
            <p14:sldId id="263"/>
            <p14:sldId id="268"/>
            <p14:sldId id="269"/>
            <p14:sldId id="277"/>
          </p14:sldIdLst>
        </p14:section>
        <p14:section name="APPENDIX" id="{19907E42-BDD1-4BFF-A82E-69C24E010B9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053238"/>
    <a:srgbClr val="0B2E5D"/>
    <a:srgbClr val="7F7F7F"/>
    <a:srgbClr val="71D8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49" autoAdjust="0"/>
    <p:restoredTop sz="50000" autoAdjust="0"/>
  </p:normalViewPr>
  <p:slideViewPr>
    <p:cSldViewPr snapToGrid="0" snapToObjects="1">
      <p:cViewPr varScale="1">
        <p:scale>
          <a:sx n="238" d="100"/>
          <a:sy n="238" d="100"/>
        </p:scale>
        <p:origin x="176" y="2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-32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E21-AA1D-BE49-8829-DEA10D5CF4C8}" type="datetimeFigureOut">
              <a:rPr lang="it-IT" smtClean="0"/>
              <a:t>09/11/18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8DF2B-E534-A049-A267-F065CD45830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890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D68F-7DBE-1C48-BC1F-E6A07B52C7E0}" type="datetimeFigureOut">
              <a:rPr lang="it-IT" smtClean="0"/>
              <a:t>09/11/18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7627C-DB68-9A4D-8B30-F0E92B6BDF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32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627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Reply Green 0.png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" b="58"/>
          <a:stretch/>
        </p:blipFill>
        <p:spPr>
          <a:xfrm>
            <a:off x="-1" y="-11760"/>
            <a:ext cx="9180513" cy="518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3852" y="799311"/>
            <a:ext cx="7585611" cy="2412171"/>
          </a:xfrm>
        </p:spPr>
        <p:txBody>
          <a:bodyPr anchor="b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it-IT" sz="6000" i="0" u="none" kern="1200" cap="all" spc="-100" dirty="0" smtClean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/>
              <a:t>INSERT YOUR</a:t>
            </a:r>
            <a:br>
              <a:rPr lang="it-IT" dirty="0"/>
            </a:br>
            <a:r>
              <a:rPr lang="it-IT" dirty="0"/>
              <a:t>TITLE HERE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3375892"/>
            <a:ext cx="7585612" cy="328820"/>
          </a:xfrm>
        </p:spPr>
        <p:txBody>
          <a:bodyPr lIns="0" bIns="0" anchor="t">
            <a:noAutofit/>
          </a:bodyPr>
          <a:lstStyle>
            <a:lvl1pPr marL="0" indent="0" algn="l">
              <a:buNone/>
              <a:defRPr sz="1800" b="0" cap="none">
                <a:solidFill>
                  <a:schemeClr val="tx1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7" name="Bild 6" descr="Unbenannt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300" y="4723084"/>
            <a:ext cx="901701" cy="24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2" y="1437651"/>
            <a:ext cx="381526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LETTERS</a:t>
            </a:r>
          </a:p>
          <a:p>
            <a:pPr lvl="2"/>
            <a:r>
              <a:rPr lang="it-IT" dirty="0"/>
              <a:t>Basic green text</a:t>
            </a:r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6"/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06754" y="1437651"/>
            <a:ext cx="3835261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LETTERS</a:t>
            </a:r>
          </a:p>
          <a:p>
            <a:pPr lvl="2"/>
            <a:r>
              <a:rPr lang="it-IT" dirty="0"/>
              <a:t>Basic green text</a:t>
            </a:r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6"/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6"/>
          <p:cNvSpPr/>
          <p:nvPr userDrawn="1"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0" y="1250541"/>
            <a:ext cx="9144000" cy="2629091"/>
          </a:xfrm>
        </p:spPr>
        <p:txBody>
          <a:bodyPr/>
          <a:lstStyle/>
          <a:p>
            <a:r>
              <a:rPr lang="it-IT"/>
              <a:t>Fare clic sull'icona per inserire un'immagine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  <p:sp>
        <p:nvSpPr>
          <p:cNvPr id="10" name="Rettangolo 7"/>
          <p:cNvSpPr/>
          <p:nvPr userDrawn="1"/>
        </p:nvSpPr>
        <p:spPr>
          <a:xfrm>
            <a:off x="0" y="3879632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7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21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Image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LETTERS</a:t>
            </a:r>
          </a:p>
          <a:p>
            <a:pPr lvl="2"/>
            <a:r>
              <a:rPr lang="it-IT" dirty="0"/>
              <a:t>Basic green text</a:t>
            </a:r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6"/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4025590" y="1417013"/>
            <a:ext cx="5118410" cy="3036887"/>
          </a:xfrm>
        </p:spPr>
        <p:txBody>
          <a:bodyPr/>
          <a:lstStyle/>
          <a:p>
            <a:r>
              <a:rPr lang="it-IT"/>
              <a:t>Fare clic sull'icona per inserire un'immagine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32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Gradient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</a:t>
            </a:r>
            <a:r>
              <a:rPr lang="it-IT" dirty="0" err="1"/>
              <a:t>LeTTERS</a:t>
            </a:r>
            <a:endParaRPr lang="it-IT" dirty="0"/>
          </a:p>
          <a:p>
            <a:pPr lvl="2"/>
            <a:r>
              <a:rPr lang="it-IT" dirty="0"/>
              <a:t>Basic green text</a:t>
            </a:r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6"/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/>
              <a:t>INSERT YOUR TITLE HERE</a:t>
            </a:r>
            <a:endParaRPr lang="en-US" dirty="0"/>
          </a:p>
        </p:txBody>
      </p:sp>
      <p:pic>
        <p:nvPicPr>
          <p:cNvPr id="2" name="Immagine 1" descr="Reply Green 0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78"/>
          <a:stretch/>
        </p:blipFill>
        <p:spPr>
          <a:xfrm>
            <a:off x="4029395" y="1416656"/>
            <a:ext cx="5114605" cy="3037283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352740" y="2858737"/>
            <a:ext cx="4616786" cy="619319"/>
          </a:xfrm>
        </p:spPr>
        <p:txBody>
          <a:bodyPr anchor="t"/>
          <a:lstStyle>
            <a:lvl1pPr>
              <a:defRPr sz="4000" cap="all" spc="-1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4000">
                <a:latin typeface="Arial Black"/>
                <a:cs typeface="Arial Black"/>
              </a:defRPr>
            </a:lvl2pPr>
            <a:lvl3pPr>
              <a:defRPr sz="4000">
                <a:latin typeface="Arial Black"/>
                <a:cs typeface="Arial Black"/>
              </a:defRPr>
            </a:lvl3pPr>
            <a:lvl4pPr>
              <a:defRPr sz="4000">
                <a:latin typeface="Arial Black"/>
                <a:cs typeface="Arial Black"/>
              </a:defRPr>
            </a:lvl4pPr>
            <a:lvl5pPr>
              <a:defRPr sz="4000">
                <a:latin typeface="Arial Black"/>
                <a:cs typeface="Arial Black"/>
              </a:defRPr>
            </a:lvl5pPr>
            <a:lvl6pPr>
              <a:defRPr sz="4000">
                <a:latin typeface="Arial Black"/>
                <a:cs typeface="Arial Black"/>
              </a:defRPr>
            </a:lvl6pPr>
            <a:lvl7pPr>
              <a:defRPr sz="4000">
                <a:latin typeface="Arial Black"/>
                <a:cs typeface="Arial Black"/>
              </a:defRPr>
            </a:lvl7pPr>
            <a:lvl8pPr>
              <a:defRPr sz="4000">
                <a:latin typeface="Arial Black"/>
                <a:cs typeface="Arial Black"/>
              </a:defRPr>
            </a:lvl8pPr>
            <a:lvl9pPr>
              <a:defRPr sz="4000">
                <a:latin typeface="Arial Black"/>
                <a:cs typeface="Arial Black"/>
              </a:defRPr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352740" y="1903019"/>
            <a:ext cx="4616786" cy="320156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 marL="0" indent="0">
              <a:buFont typeface="+mj-lt"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 typeface="+mj-lt"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buFont typeface="+mj-lt"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Font typeface="+mj-lt"/>
              <a:buNone/>
              <a:defRPr sz="1400">
                <a:solidFill>
                  <a:schemeClr val="tx1"/>
                </a:solidFill>
              </a:defRPr>
            </a:lvl5pPr>
            <a:lvl6pPr marL="0" indent="0">
              <a:buFont typeface="+mj-lt"/>
              <a:buNone/>
              <a:defRPr sz="1400">
                <a:solidFill>
                  <a:schemeClr val="tx1"/>
                </a:solidFill>
              </a:defRPr>
            </a:lvl6pPr>
            <a:lvl7pPr marL="0" indent="0">
              <a:buFont typeface="+mj-lt"/>
              <a:buNone/>
              <a:defRPr sz="1400">
                <a:solidFill>
                  <a:schemeClr val="tx1"/>
                </a:solidFill>
              </a:defRPr>
            </a:lvl7pPr>
            <a:lvl8pPr marL="0" indent="0">
              <a:buFont typeface="+mj-lt"/>
              <a:buNone/>
              <a:defRPr sz="1400">
                <a:solidFill>
                  <a:schemeClr val="tx1"/>
                </a:solidFill>
              </a:defRPr>
            </a:lvl8pPr>
            <a:lvl9pPr marL="0" indent="0">
              <a:buFont typeface="+mj-lt"/>
              <a:buNone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dirty="0"/>
              <a:t>Basic text</a:t>
            </a:r>
          </a:p>
        </p:txBody>
      </p:sp>
      <p:pic>
        <p:nvPicPr>
          <p:cNvPr id="10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35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Reply Green 0.png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" b="58"/>
          <a:stretch/>
        </p:blipFill>
        <p:spPr>
          <a:xfrm>
            <a:off x="-1" y="-11760"/>
            <a:ext cx="9180513" cy="51840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156023" y="2010229"/>
            <a:ext cx="7003440" cy="1321697"/>
          </a:xfrm>
        </p:spPr>
        <p:txBody>
          <a:bodyPr anchor="ctr"/>
          <a:lstStyle>
            <a:lvl1pPr>
              <a:lnSpc>
                <a:spcPct val="8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6022" y="3375892"/>
            <a:ext cx="7003441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1800" b="0" cap="none">
                <a:solidFill>
                  <a:schemeClr val="tx1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9" name="Bild 6" descr="Unbenannt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300" y="4723084"/>
            <a:ext cx="901701" cy="24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in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INSERT YOUR TITLE HERE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462213"/>
          </a:xfrm>
        </p:spPr>
        <p:txBody>
          <a:bodyPr/>
          <a:lstStyle>
            <a:lvl1pPr marL="500063" indent="-500063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/>
            </a:lvl1pPr>
            <a:lvl2pPr marL="982663" indent="-490538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cap="none">
                <a:solidFill>
                  <a:schemeClr val="tx1"/>
                </a:solidFill>
              </a:defRPr>
            </a:lvl2pPr>
            <a:lvl3pPr marL="1431925" indent="-450850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sz="1600">
                <a:solidFill>
                  <a:schemeClr val="tx1"/>
                </a:solidFill>
              </a:defRPr>
            </a:lvl3pPr>
            <a:lvl4pPr marL="1371600" indent="-342900">
              <a:buFont typeface="+mj-lt"/>
              <a:buAutoNum type="arabicPeriod"/>
              <a:defRPr/>
            </a:lvl4pPr>
            <a:lvl5pPr marL="17145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Reply Green 0.png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" b="58"/>
          <a:stretch/>
        </p:blipFill>
        <p:spPr>
          <a:xfrm>
            <a:off x="-1" y="-11760"/>
            <a:ext cx="9180513" cy="518400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b"/>
          <a:lstStyle>
            <a:lvl1pPr algn="ctr"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/>
              <a:t>SECTION </a:t>
            </a:r>
            <a:br>
              <a:rPr lang="it-IT" dirty="0"/>
            </a:br>
            <a:r>
              <a:rPr lang="it-IT" dirty="0"/>
              <a:t>SLIDE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Reply Green 0.png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" b="58"/>
          <a:stretch/>
        </p:blipFill>
        <p:spPr>
          <a:xfrm>
            <a:off x="-1" y="-11760"/>
            <a:ext cx="9180513" cy="518400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t"/>
          <a:lstStyle>
            <a:lvl1pPr algn="ctr">
              <a:lnSpc>
                <a:spcPct val="8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de-DE" dirty="0"/>
              <a:t>STATEMENT </a:t>
            </a:r>
            <a:br>
              <a:rPr lang="de-DE" dirty="0"/>
            </a:br>
            <a:r>
              <a:rPr lang="de-DE" dirty="0"/>
              <a:t>CHART FOR IMPORTANT </a:t>
            </a:r>
            <a:br>
              <a:rPr lang="de-DE" dirty="0"/>
            </a:br>
            <a:r>
              <a:rPr lang="de-DE" dirty="0"/>
              <a:t>POINTS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TEXT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ith Background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 userDrawn="1"/>
        </p:nvPicPr>
        <p:blipFill rotWithShape="1">
          <a:blip r:embed="rId2"/>
          <a:srcRect t="-114" b="24638"/>
          <a:stretch/>
        </p:blipFill>
        <p:spPr>
          <a:xfrm>
            <a:off x="0" y="-7749"/>
            <a:ext cx="9144000" cy="5174110"/>
          </a:xfrm>
          <a:prstGeom prst="rect">
            <a:avLst/>
          </a:prstGeom>
        </p:spPr>
      </p:pic>
      <p:sp>
        <p:nvSpPr>
          <p:cNvPr id="8" name="Rechteck 6"/>
          <p:cNvSpPr/>
          <p:nvPr userDrawn="1"/>
        </p:nvSpPr>
        <p:spPr>
          <a:xfrm>
            <a:off x="0" y="1"/>
            <a:ext cx="9144000" cy="5166360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TEXT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51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11"/>
          <p:cNvPicPr>
            <a:picLocks noChangeAspect="1"/>
          </p:cNvPicPr>
          <p:nvPr userDrawn="1"/>
        </p:nvPicPr>
        <p:blipFill rotWithShape="1">
          <a:blip r:embed="rId2"/>
          <a:srcRect t="-1" r="11734" b="25474"/>
          <a:stretch/>
        </p:blipFill>
        <p:spPr>
          <a:xfrm>
            <a:off x="-1" y="0"/>
            <a:ext cx="9144000" cy="5135526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hteck 6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TEXT </a:t>
            </a:r>
            <a:r>
              <a:rPr lang="it-IT" dirty="0" err="1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841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INSERT YOUR TITLE HERE</a:t>
            </a:r>
            <a:endParaRPr lang="en-US" dirty="0"/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0" hasCustomPrompt="1"/>
          </p:nvPr>
        </p:nvSpPr>
        <p:spPr>
          <a:xfrm>
            <a:off x="573852" y="1401951"/>
            <a:ext cx="7968163" cy="3041814"/>
          </a:xfrm>
        </p:spPr>
        <p:txBody>
          <a:bodyPr lIns="0" bIns="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/>
            </a:lvl4pPr>
            <a:lvl6pPr>
              <a:defRPr sz="1700"/>
            </a:lvl6pPr>
            <a:lvl7pPr marL="180000" indent="-180000">
              <a:buClr>
                <a:schemeClr val="tx2"/>
              </a:buClr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>
              <a:buAutoNum type="arabicPeriod"/>
              <a:defRPr/>
            </a:lvl8pPr>
            <a:lvl9pPr>
              <a:defRPr sz="1700"/>
            </a:lvl9pPr>
          </a:lstStyle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</a:t>
            </a:r>
            <a:r>
              <a:rPr lang="it-IT" dirty="0" err="1"/>
              <a:t>LeTTERS</a:t>
            </a:r>
            <a:endParaRPr lang="it-IT" dirty="0"/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24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45720" rIns="91440" bIns="0" rtlCol="0" anchor="t">
            <a:noAutofit/>
          </a:bodyPr>
          <a:lstStyle/>
          <a:p>
            <a:r>
              <a:rPr lang="it-IT" dirty="0"/>
              <a:t>CLICK TO CHANGE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6782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Basic text</a:t>
            </a:r>
          </a:p>
          <a:p>
            <a:pPr lvl="1"/>
            <a:r>
              <a:rPr lang="it-IT" dirty="0"/>
              <a:t>Text in CAPITAL </a:t>
            </a:r>
            <a:r>
              <a:rPr lang="it-IT" dirty="0" err="1"/>
              <a:t>LeTTERS</a:t>
            </a:r>
            <a:endParaRPr lang="it-IT" dirty="0"/>
          </a:p>
          <a:p>
            <a:pPr lvl="3"/>
            <a:r>
              <a:rPr lang="it-IT" dirty="0"/>
              <a:t>First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4"/>
            <a:r>
              <a:rPr lang="it-IT" dirty="0"/>
              <a:t>Second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lvl="5"/>
            <a:r>
              <a:rPr lang="it-IT" dirty="0"/>
              <a:t>Third </a:t>
            </a:r>
            <a:r>
              <a:rPr lang="it-IT" dirty="0" err="1"/>
              <a:t>bullet</a:t>
            </a:r>
            <a:r>
              <a:rPr lang="it-IT" dirty="0"/>
              <a:t> </a:t>
            </a:r>
            <a:r>
              <a:rPr lang="it-IT" dirty="0" err="1"/>
              <a:t>point</a:t>
            </a:r>
            <a:r>
              <a:rPr lang="it-IT" dirty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/>
              <a:t>First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7"/>
            <a:r>
              <a:rPr lang="it-IT" dirty="0"/>
              <a:t>Second </a:t>
            </a:r>
            <a:r>
              <a:rPr lang="it-IT" dirty="0" err="1"/>
              <a:t>numbered</a:t>
            </a:r>
            <a:r>
              <a:rPr lang="it-IT" dirty="0"/>
              <a:t> text</a:t>
            </a:r>
          </a:p>
          <a:p>
            <a:pPr lvl="8"/>
            <a:r>
              <a:rPr lang="it-IT" dirty="0"/>
              <a:t>Third </a:t>
            </a:r>
            <a:r>
              <a:rPr lang="it-IT" dirty="0" err="1"/>
              <a:t>numbered</a:t>
            </a:r>
            <a:r>
              <a:rPr lang="it-IT" dirty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1" r:id="rId4"/>
    <p:sldLayoutId id="2147483677" r:id="rId5"/>
    <p:sldLayoutId id="2147483683" r:id="rId6"/>
    <p:sldLayoutId id="2147483684" r:id="rId7"/>
    <p:sldLayoutId id="2147483666" r:id="rId8"/>
    <p:sldLayoutId id="2147483680" r:id="rId9"/>
    <p:sldLayoutId id="2147483664" r:id="rId10"/>
    <p:sldLayoutId id="2147483685" r:id="rId11"/>
    <p:sldLayoutId id="2147483678" r:id="rId12"/>
    <p:sldLayoutId id="2147483679" r:id="rId13"/>
    <p:sldLayoutId id="2147483667" r:id="rId14"/>
    <p:sldLayoutId id="2147483671" r:id="rId15"/>
  </p:sldLayoutIdLst>
  <p:hf sldNum="0" hdr="0" ft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itchFamily="34" charset="0"/>
        <a:buNone/>
        <a:defRPr sz="1800" b="0" i="0" kern="1200" cap="all">
          <a:solidFill>
            <a:schemeClr val="tx2"/>
          </a:solidFill>
          <a:latin typeface="Arial"/>
          <a:ea typeface="+mn-ea"/>
          <a:cs typeface="Arial"/>
        </a:defRPr>
      </a:lvl2pPr>
      <a:lvl3pPr marL="0" indent="0" algn="l" defTabSz="914400" rtl="0" eaLnBrk="1" latinLnBrk="0" hangingPunct="1">
        <a:lnSpc>
          <a:spcPct val="120000"/>
        </a:lnSpc>
        <a:spcBef>
          <a:spcPts val="600"/>
        </a:spcBef>
        <a:buFont typeface="Arial" pitchFamily="34" charset="0"/>
        <a:buNone/>
        <a:defRPr sz="1400" b="0" i="0" kern="1200">
          <a:solidFill>
            <a:schemeClr val="tx2"/>
          </a:solidFill>
          <a:latin typeface="Arial"/>
          <a:ea typeface="+mn-ea"/>
          <a:cs typeface="Arial"/>
        </a:defRPr>
      </a:lvl3pPr>
      <a:lvl4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lang="it-IT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reactivex.io/" TargetMode="External"/><Relationship Id="rId2" Type="http://schemas.openxmlformats.org/officeDocument/2006/relationships/hyperlink" Target="https://github.com/Garolla/LabCamp.git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github.com/ReactiveX/RxSwift" TargetMode="External"/><Relationship Id="rId4" Type="http://schemas.openxmlformats.org/officeDocument/2006/relationships/hyperlink" Target="http://rxmarbles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reactivex.io/" TargetMode="External"/><Relationship Id="rId2" Type="http://schemas.openxmlformats.org/officeDocument/2006/relationships/hyperlink" Target="https://github.com/Garolla/LabCamp.git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com/ReactiveX/RxSwift" TargetMode="External"/><Relationship Id="rId4" Type="http://schemas.openxmlformats.org/officeDocument/2006/relationships/hyperlink" Target="http://rxmarbles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Reactive Programming in iOS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Emanuele, </a:t>
            </a:r>
            <a:r>
              <a:rPr lang="it-IT" dirty="0" err="1">
                <a:solidFill>
                  <a:srgbClr val="FFFFFF"/>
                </a:solidFill>
              </a:rPr>
              <a:t>Garolla</a:t>
            </a:r>
            <a:r>
              <a:rPr lang="it-IT" dirty="0">
                <a:solidFill>
                  <a:srgbClr val="FFFFFF"/>
                </a:solidFill>
              </a:rPr>
              <a:t> | Consultant | </a:t>
            </a:r>
            <a:r>
              <a:rPr lang="it-IT" dirty="0" err="1">
                <a:solidFill>
                  <a:srgbClr val="FFFFFF"/>
                </a:solidFill>
              </a:rPr>
              <a:t>Concept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Reply</a:t>
            </a:r>
            <a:endParaRPr lang="it-I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311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09E61D-1735-DF49-A7D4-931261845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Snippets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9084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Relay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INITIAL best friend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13C8D028-9C07-084E-AEAA-EB75E7F72889}"/>
              </a:ext>
            </a:extLst>
          </p:cNvPr>
          <p:cNvSpPr txBox="1">
            <a:spLocks/>
          </p:cNvSpPr>
          <p:nvPr/>
        </p:nvSpPr>
        <p:spPr>
          <a:xfrm>
            <a:off x="573852" y="1401951"/>
            <a:ext cx="7968163" cy="304181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800" b="0" i="0" kern="1200" cap="all">
                <a:solidFill>
                  <a:schemeClr val="tx2"/>
                </a:solidFill>
                <a:latin typeface="Arial"/>
                <a:ea typeface="+mn-ea"/>
                <a:cs typeface="Arial"/>
              </a:defRPr>
            </a:lvl2pPr>
            <a:lvl3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3pPr>
            <a:lvl4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Feel free to contact me if you ever get stuck with Rx:</a:t>
            </a:r>
          </a:p>
          <a:p>
            <a:endParaRPr lang="de-DE" sz="1000" kern="0" dirty="0">
              <a:solidFill>
                <a:sysClr val="window" lastClr="FFFFFF"/>
              </a:solidFill>
              <a:cs typeface="Proxima Nova Regular"/>
            </a:endParaRPr>
          </a:p>
          <a:p>
            <a:r>
              <a:rPr lang="en-US" kern="0" dirty="0">
                <a:cs typeface="Proxima Nova Regular"/>
              </a:rPr>
              <a:t>Download source code: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>
                <a:cs typeface="Proxima Nova Regular"/>
                <a:hlinkClick r:id="rId2"/>
              </a:rPr>
              <a:t>https://github.com/Garolla/LabCamp.git</a:t>
            </a:r>
            <a:endParaRPr lang="de-DE" kern="0" dirty="0">
              <a:cs typeface="Proxima Nova Regular"/>
            </a:endParaRPr>
          </a:p>
          <a:p>
            <a:r>
              <a:rPr lang="en-US" kern="0" dirty="0">
                <a:cs typeface="Proxima Nova Regular"/>
              </a:rPr>
              <a:t>Resources: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ReactiveX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3"/>
              </a:rPr>
              <a:t>http://reactivex.io/</a:t>
            </a:r>
            <a:endParaRPr lang="de-DE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RxDiagrams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4"/>
              </a:rPr>
              <a:t>http://rxmarbles.com/</a:t>
            </a:r>
            <a:endParaRPr lang="de-DE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RxSwifit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5"/>
              </a:rPr>
              <a:t>https://github.com/ReactiveX/RxSwift</a:t>
            </a:r>
            <a:endParaRPr lang="de-DE" kern="0" dirty="0">
              <a:cs typeface="Proxima Nova Regular"/>
            </a:endParaRPr>
          </a:p>
          <a:p>
            <a:pPr>
              <a:buClr>
                <a:schemeClr val="tx2"/>
              </a:buClr>
              <a:buSzPct val="130000"/>
            </a:pPr>
            <a:endParaRPr lang="it-IT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665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F2477C-765E-4546-BDF2-ACEE85AF48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Contacts</a:t>
            </a:r>
            <a:r>
              <a:rPr lang="it-IT" dirty="0"/>
              <a:t> &amp; </a:t>
            </a:r>
            <a:r>
              <a:rPr lang="it-IT" dirty="0" err="1"/>
              <a:t>resources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14481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Contacts</a:t>
            </a:r>
            <a:r>
              <a:rPr lang="it-IT" dirty="0"/>
              <a:t> &amp; RESOURCES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Feel free to contact me if you ever get stuck with Rx:</a:t>
            </a:r>
          </a:p>
          <a:p>
            <a:r>
              <a:rPr lang="it-IT" dirty="0" err="1">
                <a:solidFill>
                  <a:schemeClr val="tx2"/>
                </a:solidFill>
                <a:latin typeface="Arial Black" panose="020B0A04020102020204" pitchFamily="34" charset="0"/>
              </a:rPr>
              <a:t>e.garolla@reply.it</a:t>
            </a:r>
            <a:endParaRPr lang="it-IT" dirty="0">
              <a:solidFill>
                <a:schemeClr val="tx2"/>
              </a:solidFill>
              <a:latin typeface="+mj-lt"/>
            </a:endParaRPr>
          </a:p>
          <a:p>
            <a:endParaRPr lang="de-DE" sz="1000" kern="0" dirty="0">
              <a:solidFill>
                <a:sysClr val="window" lastClr="FFFFFF"/>
              </a:solidFill>
              <a:cs typeface="Proxima Nova Regular"/>
            </a:endParaRPr>
          </a:p>
          <a:p>
            <a:r>
              <a:rPr lang="en-US" kern="0" dirty="0">
                <a:cs typeface="Proxima Nova Regular"/>
              </a:rPr>
              <a:t>Download source code: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>
                <a:cs typeface="Proxima Nova Regular"/>
                <a:hlinkClick r:id="rId2"/>
              </a:rPr>
              <a:t>https://github.com/Garolla/LabCamp.git</a:t>
            </a:r>
            <a:endParaRPr lang="de-DE" kern="0" dirty="0">
              <a:cs typeface="Proxima Nova Regular"/>
            </a:endParaRPr>
          </a:p>
          <a:p>
            <a:r>
              <a:rPr lang="en-US" kern="0" dirty="0">
                <a:cs typeface="Proxima Nova Regular"/>
              </a:rPr>
              <a:t>Resources: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ReactiveX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3"/>
              </a:rPr>
              <a:t>http://reactivex.io/</a:t>
            </a:r>
            <a:endParaRPr lang="de-DE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RxDiagrams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4"/>
              </a:rPr>
              <a:t>http://rxmarbles.com/</a:t>
            </a:r>
            <a:endParaRPr lang="de-DE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RxSwift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>
                <a:cs typeface="Proxima Nova Regular"/>
                <a:hlinkClick r:id="rId5"/>
              </a:rPr>
              <a:t>https://github.com/ReactiveX/RxSwift</a:t>
            </a:r>
            <a:endParaRPr lang="de-DE" kern="0" dirty="0">
              <a:cs typeface="Proxima Nova Regular"/>
            </a:endParaRPr>
          </a:p>
          <a:p>
            <a:pPr>
              <a:buClr>
                <a:schemeClr val="tx2"/>
              </a:buClr>
              <a:buSzPct val="130000"/>
            </a:pP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52F8159-23E9-3D47-B0D3-9EAD813C7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8062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56023" y="2141376"/>
            <a:ext cx="7003440" cy="803145"/>
          </a:xfrm>
        </p:spPr>
        <p:txBody>
          <a:bodyPr/>
          <a:lstStyle/>
          <a:p>
            <a:r>
              <a:rPr lang="it-IT" dirty="0" err="1">
                <a:solidFill>
                  <a:srgbClr val="FFFFFF"/>
                </a:solidFill>
              </a:rPr>
              <a:t>Thank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you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156022" y="2988487"/>
            <a:ext cx="7003441" cy="328820"/>
          </a:xfrm>
        </p:spPr>
        <p:txBody>
          <a:bodyPr/>
          <a:lstStyle/>
          <a:p>
            <a:r>
              <a:rPr lang="it-IT" dirty="0" err="1">
                <a:solidFill>
                  <a:srgbClr val="FFFFFF"/>
                </a:solidFill>
              </a:rPr>
              <a:t>www.reply.com</a:t>
            </a:r>
            <a:endParaRPr lang="it-I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837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Reply Green 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Immagine 16" descr="Reply SpA - RUNNING MAN_White_RG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203" y="2057708"/>
            <a:ext cx="1167594" cy="116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43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ON BLACK BACKGROUND</a:t>
            </a:r>
          </a:p>
        </p:txBody>
      </p:sp>
      <p:sp>
        <p:nvSpPr>
          <p:cNvPr id="9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 err="1"/>
              <a:t>This</a:t>
            </a:r>
            <a:r>
              <a:rPr lang="it-IT" sz="3000" dirty="0"/>
              <a:t> </a:t>
            </a:r>
            <a:r>
              <a:rPr lang="it-IT" sz="3000" dirty="0" err="1"/>
              <a:t>is</a:t>
            </a:r>
            <a:r>
              <a:rPr lang="it-IT" sz="3000" dirty="0"/>
              <a:t> a</a:t>
            </a:r>
            <a:br>
              <a:rPr lang="it-IT" sz="3000" dirty="0"/>
            </a:br>
            <a:r>
              <a:rPr lang="it-IT" dirty="0"/>
              <a:t>statement</a:t>
            </a:r>
            <a:br>
              <a:rPr lang="it-IT" dirty="0"/>
            </a:br>
            <a:r>
              <a:rPr lang="it-IT" sz="3000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2196859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4" descr="Senza tito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0"/>
            <a:ext cx="9141291" cy="5143500"/>
          </a:xfrm>
          <a:prstGeom prst="rect">
            <a:avLst/>
          </a:prstGeom>
        </p:spPr>
      </p:pic>
      <p:sp>
        <p:nvSpPr>
          <p:cNvPr id="10" name="Rechteck 6"/>
          <p:cNvSpPr/>
          <p:nvPr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  <a:cs typeface="Proxima Nova Regular"/>
              </a:rPr>
              <a:t>WITH A FULLSCREEN IMAGE BACKGROUND</a:t>
            </a:r>
          </a:p>
          <a:p>
            <a:r>
              <a:rPr lang="en-US" dirty="0">
                <a:solidFill>
                  <a:prstClr val="white"/>
                </a:solidFill>
                <a:cs typeface="Proxima Nova Regular"/>
              </a:rPr>
              <a:t>AND A 50% BLACK TRANSPARENCY LAYER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/>
              <a:t>THIS IS A</a:t>
            </a:r>
            <a:br>
              <a:rPr lang="it-IT" dirty="0"/>
            </a:br>
            <a:r>
              <a:rPr lang="it-IT" dirty="0"/>
              <a:t>statement</a:t>
            </a:r>
            <a:br>
              <a:rPr lang="it-IT" dirty="0"/>
            </a:br>
            <a:r>
              <a:rPr lang="it-IT" sz="3000" dirty="0"/>
              <a:t>CHART</a:t>
            </a:r>
          </a:p>
        </p:txBody>
      </p:sp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81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TO CHANGE BACKGROUND IMAGE </a:t>
            </a:r>
          </a:p>
          <a:p>
            <a:r>
              <a:rPr lang="it-IT" dirty="0"/>
              <a:t>ENTER SLIDE MASTER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/>
              <a:t>THIS IS A </a:t>
            </a:r>
            <a:br>
              <a:rPr lang="it-IT" sz="3000" dirty="0"/>
            </a:br>
            <a:r>
              <a:rPr lang="it-IT" dirty="0"/>
              <a:t>STATEMENT </a:t>
            </a:r>
            <a:br>
              <a:rPr lang="it-IT" dirty="0"/>
            </a:br>
            <a:r>
              <a:rPr lang="it-IT" sz="3000" dirty="0"/>
              <a:t>CHART (2)</a:t>
            </a:r>
          </a:p>
        </p:txBody>
      </p:sp>
    </p:spTree>
    <p:extLst>
      <p:ext uri="{BB962C8B-B14F-4D97-AF65-F5344CB8AC3E}">
        <p14:creationId xmlns:p14="http://schemas.microsoft.com/office/powerpoint/2010/main" val="1786222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TO CHANGE BACKGROUND IMAGE </a:t>
            </a:r>
          </a:p>
          <a:p>
            <a:r>
              <a:rPr lang="it-IT" dirty="0"/>
              <a:t>ENTER SLIDE MASTER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/>
              <a:t>Slide with</a:t>
            </a:r>
            <a:br>
              <a:rPr lang="it-IT" sz="3000" dirty="0"/>
            </a:br>
            <a:r>
              <a:rPr lang="it-IT" sz="3000" dirty="0" err="1"/>
              <a:t>fullscreen</a:t>
            </a:r>
            <a:r>
              <a:rPr lang="it-IT" sz="3000" dirty="0"/>
              <a:t> image &amp;</a:t>
            </a:r>
            <a:br>
              <a:rPr lang="it-IT" sz="3000" dirty="0"/>
            </a:br>
            <a:r>
              <a:rPr lang="it-IT" dirty="0"/>
              <a:t>Text </a:t>
            </a:r>
            <a:endParaRPr lang="it-IT" sz="3000" dirty="0"/>
          </a:p>
        </p:txBody>
      </p:sp>
    </p:spTree>
    <p:extLst>
      <p:ext uri="{BB962C8B-B14F-4D97-AF65-F5344CB8AC3E}">
        <p14:creationId xmlns:p14="http://schemas.microsoft.com/office/powerpoint/2010/main" val="401774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Meeting agenda</a:t>
            </a:r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  <a:r>
              <a:rPr lang="it-IT" dirty="0"/>
              <a:t> to </a:t>
            </a:r>
            <a:r>
              <a:rPr lang="it-IT" dirty="0" err="1">
                <a:solidFill>
                  <a:schemeClr val="tx2"/>
                </a:solidFill>
              </a:rPr>
              <a:t>Reactive</a:t>
            </a:r>
            <a:r>
              <a:rPr lang="it-IT" dirty="0">
                <a:solidFill>
                  <a:schemeClr val="tx2"/>
                </a:solidFill>
              </a:rPr>
              <a:t> Programming</a:t>
            </a:r>
            <a:endParaRPr lang="it-IT" dirty="0"/>
          </a:p>
          <a:p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Operators</a:t>
            </a:r>
            <a:endParaRPr lang="it-IT" dirty="0"/>
          </a:p>
          <a:p>
            <a:r>
              <a:rPr lang="it-IT" dirty="0"/>
              <a:t>Code </a:t>
            </a:r>
            <a:r>
              <a:rPr lang="it-IT" dirty="0" err="1"/>
              <a:t>Snippets</a:t>
            </a:r>
            <a:endParaRPr lang="it-IT" dirty="0"/>
          </a:p>
          <a:p>
            <a:r>
              <a:rPr lang="it-IT" dirty="0" err="1"/>
              <a:t>Contacts</a:t>
            </a:r>
            <a:r>
              <a:rPr lang="it-IT" dirty="0"/>
              <a:t> &amp; </a:t>
            </a:r>
            <a:r>
              <a:rPr lang="it-IT" dirty="0" err="1"/>
              <a:t>Resources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8955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TEXT SAMPLES</a:t>
            </a:r>
          </a:p>
        </p:txBody>
      </p:sp>
    </p:spTree>
    <p:extLst>
      <p:ext uri="{BB962C8B-B14F-4D97-AF65-F5344CB8AC3E}">
        <p14:creationId xmlns:p14="http://schemas.microsoft.com/office/powerpoint/2010/main" val="3665280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HEADLINE WITH HIGHLIGHT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SUBHEADLINE WITH SOME ADDITIONAL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796092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SINGLE COLUMN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This is an example of a simple text with the standard style applied.</a:t>
            </a:r>
          </a:p>
          <a:p>
            <a:r>
              <a:rPr lang="it-IT" dirty="0">
                <a:solidFill>
                  <a:schemeClr val="tx2"/>
                </a:solidFill>
              </a:rPr>
              <a:t>YOU CAN ALSO USE TEXTUAL </a:t>
            </a:r>
            <a:r>
              <a:rPr lang="it-IT" dirty="0">
                <a:solidFill>
                  <a:schemeClr val="tx2"/>
                </a:solidFill>
                <a:latin typeface="Arial Black" panose="020B0A04020102020204" pitchFamily="34" charset="0"/>
              </a:rPr>
              <a:t>EVIDENCE</a:t>
            </a:r>
            <a:endParaRPr lang="it-IT" dirty="0">
              <a:solidFill>
                <a:schemeClr val="tx2"/>
              </a:solidFill>
              <a:latin typeface="+mj-lt"/>
            </a:endParaRPr>
          </a:p>
          <a:p>
            <a:endParaRPr lang="de-DE" sz="1000" kern="0" dirty="0">
              <a:solidFill>
                <a:sysClr val="window" lastClr="FFFFFF"/>
              </a:solidFill>
              <a:cs typeface="Proxima Nova Regular"/>
            </a:endParaRPr>
          </a:p>
          <a:p>
            <a:r>
              <a:rPr lang="de-DE" kern="0" dirty="0" err="1">
                <a:cs typeface="Proxima Nova Regular"/>
              </a:rPr>
              <a:t>Here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you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can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see</a:t>
            </a:r>
            <a:r>
              <a:rPr lang="de-DE" kern="0" dirty="0">
                <a:cs typeface="Proxima Nova Regular"/>
              </a:rPr>
              <a:t> a </a:t>
            </a:r>
            <a:r>
              <a:rPr lang="de-DE" kern="0" dirty="0" err="1">
                <a:cs typeface="Proxima Nova Regular"/>
              </a:rPr>
              <a:t>bulleted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textfield</a:t>
            </a:r>
            <a:r>
              <a:rPr lang="de-DE" kern="0" dirty="0">
                <a:cs typeface="Proxima Nova Regular"/>
              </a:rPr>
              <a:t>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Please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make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sure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the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bullets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are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in </a:t>
            </a:r>
            <a:r>
              <a:rPr lang="it-IT" dirty="0" err="1"/>
              <a:t>colored</a:t>
            </a:r>
            <a:r>
              <a:rPr lang="it-IT" dirty="0"/>
              <a:t> font </a:t>
            </a:r>
            <a:r>
              <a:rPr lang="de-DE" kern="0" dirty="0" err="1">
                <a:cs typeface="Proxima Nova Regular"/>
              </a:rPr>
              <a:t>and</a:t>
            </a:r>
            <a:r>
              <a:rPr lang="de-DE" kern="0" dirty="0">
                <a:cs typeface="Proxima Nova Regular"/>
              </a:rPr>
              <a:t> at 130% </a:t>
            </a:r>
            <a:r>
              <a:rPr lang="de-DE" kern="0" dirty="0" err="1">
                <a:cs typeface="Proxima Nova Regular"/>
              </a:rPr>
              <a:t>of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size</a:t>
            </a:r>
            <a:r>
              <a:rPr lang="de-DE" kern="0" dirty="0">
                <a:cs typeface="Proxima Nova Regular"/>
              </a:rPr>
              <a:t>.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>
                <a:cs typeface="Proxima Nova Regular"/>
              </a:rPr>
              <a:t>The </a:t>
            </a:r>
            <a:r>
              <a:rPr lang="de-DE" kern="0" dirty="0" err="1">
                <a:cs typeface="Proxima Nova Regular"/>
              </a:rPr>
              <a:t>fontsize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within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copy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boxes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usually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is</a:t>
            </a:r>
            <a:r>
              <a:rPr lang="de-DE" kern="0" dirty="0">
                <a:cs typeface="Proxima Nova Regular"/>
              </a:rPr>
              <a:t> 18pt.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kern="0" dirty="0" err="1">
                <a:cs typeface="Proxima Nova Regular"/>
              </a:rPr>
              <a:t>If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necessary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for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the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suitable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presentation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of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your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content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you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may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reduce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the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fontsize</a:t>
            </a:r>
            <a:r>
              <a:rPr lang="de-DE" sz="1600" kern="0" dirty="0">
                <a:cs typeface="Proxima Nova Regular"/>
              </a:rPr>
              <a:t> </a:t>
            </a:r>
            <a:r>
              <a:rPr lang="de-DE" sz="1600" kern="0" dirty="0" err="1">
                <a:cs typeface="Proxima Nova Regular"/>
              </a:rPr>
              <a:t>to</a:t>
            </a:r>
            <a:r>
              <a:rPr lang="de-DE" sz="1600" kern="0" dirty="0">
                <a:cs typeface="Proxima Nova Regular"/>
              </a:rPr>
              <a:t> 16pt.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Samples WITH AND WITHOUT BULLETED TEXT</a:t>
            </a:r>
          </a:p>
        </p:txBody>
      </p:sp>
    </p:spTree>
    <p:extLst>
      <p:ext uri="{BB962C8B-B14F-4D97-AF65-F5344CB8AC3E}">
        <p14:creationId xmlns:p14="http://schemas.microsoft.com/office/powerpoint/2010/main" val="1352362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example</a:t>
            </a:r>
            <a:r>
              <a:rPr lang="it-IT" dirty="0"/>
              <a:t> of a </a:t>
            </a:r>
            <a:r>
              <a:rPr lang="it-IT" dirty="0" err="1"/>
              <a:t>simple</a:t>
            </a:r>
            <a:r>
              <a:rPr lang="it-IT" dirty="0"/>
              <a:t> text with the standard style </a:t>
            </a:r>
            <a:r>
              <a:rPr lang="it-IT" dirty="0" err="1"/>
              <a:t>applied</a:t>
            </a:r>
            <a:r>
              <a:rPr lang="it-IT" dirty="0"/>
              <a:t>. </a:t>
            </a:r>
          </a:p>
          <a:p>
            <a:endParaRPr lang="it-IT" sz="400" kern="0" dirty="0">
              <a:cs typeface="Proxima Nova Regular"/>
            </a:endParaRPr>
          </a:p>
          <a:p>
            <a:r>
              <a:rPr lang="de-DE" kern="0" dirty="0" err="1">
                <a:cs typeface="Proxima Nova Regular"/>
              </a:rPr>
              <a:t>Here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you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can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see</a:t>
            </a:r>
            <a:r>
              <a:rPr lang="de-DE" kern="0" dirty="0">
                <a:cs typeface="Proxima Nova Regular"/>
              </a:rPr>
              <a:t> a </a:t>
            </a:r>
            <a:r>
              <a:rPr lang="de-DE" kern="0" dirty="0" err="1">
                <a:cs typeface="Proxima Nova Regular"/>
              </a:rPr>
              <a:t>bulleted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textfield</a:t>
            </a:r>
            <a:r>
              <a:rPr lang="de-DE" kern="0" dirty="0">
                <a:cs typeface="Proxima Nova Regular"/>
              </a:rPr>
              <a:t>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Please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make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sure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the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bullets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are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in </a:t>
            </a:r>
            <a:r>
              <a:rPr lang="it-IT" dirty="0" err="1"/>
              <a:t>colored</a:t>
            </a:r>
            <a:r>
              <a:rPr lang="it-IT" dirty="0"/>
              <a:t> font </a:t>
            </a:r>
            <a:r>
              <a:rPr lang="de-DE" kern="0" dirty="0" err="1">
                <a:cs typeface="Proxima Nova Regular"/>
              </a:rPr>
              <a:t>and</a:t>
            </a:r>
            <a:r>
              <a:rPr lang="de-DE" kern="0" dirty="0">
                <a:cs typeface="Proxima Nova Regular"/>
              </a:rPr>
              <a:t> at 130% </a:t>
            </a:r>
            <a:r>
              <a:rPr lang="de-DE" kern="0" dirty="0" err="1">
                <a:cs typeface="Proxima Nova Regular"/>
              </a:rPr>
              <a:t>of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size</a:t>
            </a:r>
            <a:r>
              <a:rPr lang="de-DE" kern="0" dirty="0">
                <a:cs typeface="Proxima Nova Regular"/>
              </a:rPr>
              <a:t>.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>
                <a:cs typeface="Proxima Nova Regular"/>
              </a:rPr>
              <a:t>The </a:t>
            </a:r>
            <a:r>
              <a:rPr lang="de-DE" kern="0" dirty="0" err="1">
                <a:cs typeface="Proxima Nova Regular"/>
              </a:rPr>
              <a:t>fontsize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within</a:t>
            </a:r>
            <a:r>
              <a:rPr lang="de-DE" kern="0" dirty="0">
                <a:cs typeface="Proxima Nova Regular"/>
              </a:rPr>
              <a:t> double </a:t>
            </a:r>
            <a:r>
              <a:rPr lang="de-DE" kern="0" dirty="0" err="1">
                <a:cs typeface="Proxima Nova Regular"/>
              </a:rPr>
              <a:t>column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copy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boxes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usually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is</a:t>
            </a:r>
            <a:r>
              <a:rPr lang="de-DE" kern="0" dirty="0">
                <a:cs typeface="Proxima Nova Regular"/>
              </a:rPr>
              <a:t> 16pt.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400" kern="0" dirty="0" err="1">
                <a:cs typeface="Proxima Nova Regular"/>
              </a:rPr>
              <a:t>If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necessary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for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the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suitable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presentation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of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your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content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you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may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reduce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the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fontsize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to</a:t>
            </a:r>
            <a:r>
              <a:rPr lang="de-DE" sz="1400" kern="0" dirty="0">
                <a:cs typeface="Proxima Nova Regular"/>
              </a:rPr>
              <a:t> 14pt.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example</a:t>
            </a:r>
            <a:r>
              <a:rPr lang="it-IT" dirty="0"/>
              <a:t> of a </a:t>
            </a:r>
            <a:r>
              <a:rPr lang="it-IT" dirty="0" err="1"/>
              <a:t>simple</a:t>
            </a:r>
            <a:r>
              <a:rPr lang="it-IT" dirty="0"/>
              <a:t> text with the standard style </a:t>
            </a:r>
            <a:r>
              <a:rPr lang="it-IT" dirty="0" err="1"/>
              <a:t>applied</a:t>
            </a:r>
            <a:r>
              <a:rPr lang="it-IT" dirty="0"/>
              <a:t>. </a:t>
            </a:r>
          </a:p>
          <a:p>
            <a:endParaRPr lang="it-IT" sz="400" kern="0" dirty="0">
              <a:cs typeface="Proxima Nova Regular"/>
            </a:endParaRPr>
          </a:p>
          <a:p>
            <a:r>
              <a:rPr lang="de-DE" kern="0" dirty="0" err="1">
                <a:cs typeface="Proxima Nova Regular"/>
              </a:rPr>
              <a:t>Here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you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can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see</a:t>
            </a:r>
            <a:r>
              <a:rPr lang="de-DE" kern="0" dirty="0">
                <a:cs typeface="Proxima Nova Regular"/>
              </a:rPr>
              <a:t> a </a:t>
            </a:r>
            <a:r>
              <a:rPr lang="de-DE" kern="0" dirty="0" err="1">
                <a:cs typeface="Proxima Nova Regular"/>
              </a:rPr>
              <a:t>bulleted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textfield</a:t>
            </a:r>
            <a:r>
              <a:rPr lang="de-DE" kern="0" dirty="0">
                <a:cs typeface="Proxima Nova Regular"/>
              </a:rPr>
              <a:t>: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>
                <a:cs typeface="Proxima Nova Regular"/>
              </a:rPr>
              <a:t>Please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make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sure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the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bullets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are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in </a:t>
            </a:r>
            <a:r>
              <a:rPr lang="it-IT" dirty="0" err="1"/>
              <a:t>colored</a:t>
            </a:r>
            <a:r>
              <a:rPr lang="it-IT"/>
              <a:t> font </a:t>
            </a:r>
            <a:r>
              <a:rPr lang="de-DE" kern="0">
                <a:cs typeface="Proxima Nova Regular"/>
              </a:rPr>
              <a:t>and</a:t>
            </a:r>
            <a:r>
              <a:rPr lang="de-DE" kern="0" dirty="0">
                <a:cs typeface="Proxima Nova Regular"/>
              </a:rPr>
              <a:t> at 130% </a:t>
            </a:r>
            <a:r>
              <a:rPr lang="de-DE" kern="0" dirty="0" err="1">
                <a:cs typeface="Proxima Nova Regular"/>
              </a:rPr>
              <a:t>of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text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size</a:t>
            </a:r>
            <a:r>
              <a:rPr lang="de-DE" kern="0" dirty="0">
                <a:cs typeface="Proxima Nova Regular"/>
              </a:rPr>
              <a:t>.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>
                <a:cs typeface="Proxima Nova Regular"/>
              </a:rPr>
              <a:t>The </a:t>
            </a:r>
            <a:r>
              <a:rPr lang="de-DE" kern="0" dirty="0" err="1">
                <a:cs typeface="Proxima Nova Regular"/>
              </a:rPr>
              <a:t>fontsize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used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within</a:t>
            </a:r>
            <a:r>
              <a:rPr lang="de-DE" kern="0" dirty="0">
                <a:cs typeface="Proxima Nova Regular"/>
              </a:rPr>
              <a:t> double </a:t>
            </a:r>
            <a:r>
              <a:rPr lang="de-DE" kern="0" dirty="0" err="1">
                <a:cs typeface="Proxima Nova Regular"/>
              </a:rPr>
              <a:t>column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copy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boxes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usually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is</a:t>
            </a:r>
            <a:r>
              <a:rPr lang="de-DE" kern="0" dirty="0">
                <a:cs typeface="Proxima Nova Regular"/>
              </a:rPr>
              <a:t> 16pt.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400" kern="0" dirty="0" err="1">
                <a:cs typeface="Proxima Nova Regular"/>
              </a:rPr>
              <a:t>If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necessary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for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the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suitable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presentation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of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your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content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you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may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reduce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the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fontsize</a:t>
            </a:r>
            <a:r>
              <a:rPr lang="de-DE" sz="1400" kern="0" dirty="0">
                <a:cs typeface="Proxima Nova Regular"/>
              </a:rPr>
              <a:t> </a:t>
            </a:r>
            <a:r>
              <a:rPr lang="de-DE" sz="1400" kern="0" dirty="0" err="1">
                <a:cs typeface="Proxima Nova Regular"/>
              </a:rPr>
              <a:t>to</a:t>
            </a:r>
            <a:r>
              <a:rPr lang="de-DE" sz="1400" kern="0" dirty="0">
                <a:cs typeface="Proxima Nova Regular"/>
              </a:rPr>
              <a:t> 14pt.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DOUBLE COLUMN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pPr algn="ctr"/>
            <a:r>
              <a:rPr lang="en-US" dirty="0"/>
              <a:t>Samples WITH AND WITHOUT BULLETED TEXT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57533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image </a:t>
            </a:r>
            <a:r>
              <a:rPr lang="it-IT" dirty="0" err="1"/>
              <a:t>usage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066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Senza tito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0"/>
            <a:ext cx="9141291" cy="5143500"/>
          </a:xfrm>
          <a:prstGeom prst="rect">
            <a:avLst/>
          </a:prstGeom>
        </p:spPr>
      </p:pic>
      <p:sp>
        <p:nvSpPr>
          <p:cNvPr id="12" name="Rechteck 6"/>
          <p:cNvSpPr/>
          <p:nvPr/>
        </p:nvSpPr>
        <p:spPr>
          <a:xfrm>
            <a:off x="0" y="1"/>
            <a:ext cx="9144000" cy="1249136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6"/>
          <p:cNvSpPr/>
          <p:nvPr/>
        </p:nvSpPr>
        <p:spPr>
          <a:xfrm>
            <a:off x="0" y="3879633"/>
            <a:ext cx="9144000" cy="1249136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SINGLE IMAGE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09050" y="753750"/>
            <a:ext cx="8725901" cy="328820"/>
          </a:xfrm>
        </p:spPr>
        <p:txBody>
          <a:bodyPr/>
          <a:lstStyle/>
          <a:p>
            <a:r>
              <a:rPr lang="en-US" dirty="0"/>
              <a:t>FULLSCREEN BACKGROUND IMAGE OPTIMIZED for web (not grainy)</a:t>
            </a:r>
            <a:endParaRPr lang="de-DE" dirty="0">
              <a:solidFill>
                <a:srgbClr val="FFFFFF"/>
              </a:solidFill>
              <a:latin typeface="Proxima Nova Light"/>
              <a:cs typeface="Proxima Nova Light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73853" y="4019970"/>
            <a:ext cx="79681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 err="1"/>
              <a:t>Layers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top and </a:t>
            </a:r>
            <a:r>
              <a:rPr lang="it-IT" dirty="0" err="1"/>
              <a:t>at</a:t>
            </a:r>
            <a:r>
              <a:rPr lang="it-IT" dirty="0"/>
              <a:t> the bottom of </a:t>
            </a:r>
            <a:r>
              <a:rPr lang="it-IT" dirty="0" err="1"/>
              <a:t>this</a:t>
            </a:r>
            <a:r>
              <a:rPr lang="it-IT" dirty="0"/>
              <a:t> slide are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filled</a:t>
            </a:r>
            <a:r>
              <a:rPr lang="it-IT" dirty="0"/>
              <a:t> with 50% </a:t>
            </a:r>
            <a:r>
              <a:rPr lang="it-IT" dirty="0" err="1"/>
              <a:t>transparency</a:t>
            </a:r>
            <a:r>
              <a:rPr lang="it-IT" dirty="0"/>
              <a:t> </a:t>
            </a:r>
            <a:r>
              <a:rPr lang="it-IT" dirty="0" err="1"/>
              <a:t>black</a:t>
            </a:r>
            <a:r>
              <a:rPr lang="it-IT" dirty="0"/>
              <a:t>. The </a:t>
            </a:r>
            <a:r>
              <a:rPr lang="it-IT" dirty="0" err="1"/>
              <a:t>little</a:t>
            </a:r>
            <a:r>
              <a:rPr lang="it-IT" dirty="0"/>
              <a:t> man </a:t>
            </a:r>
            <a:r>
              <a:rPr lang="it-IT" dirty="0" err="1"/>
              <a:t>running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bottom right </a:t>
            </a:r>
            <a:r>
              <a:rPr lang="it-IT" dirty="0" err="1"/>
              <a:t>has</a:t>
            </a:r>
            <a:r>
              <a:rPr lang="it-IT" dirty="0"/>
              <a:t> to be </a:t>
            </a:r>
            <a:r>
              <a:rPr lang="it-IT" dirty="0" err="1"/>
              <a:t>brought</a:t>
            </a:r>
            <a:r>
              <a:rPr lang="it-IT" dirty="0"/>
              <a:t> in front, so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pasted</a:t>
            </a:r>
            <a:r>
              <a:rPr lang="it-IT" dirty="0"/>
              <a:t> on </a:t>
            </a:r>
            <a:r>
              <a:rPr lang="it-IT" dirty="0" err="1"/>
              <a:t>this</a:t>
            </a:r>
            <a:r>
              <a:rPr lang="it-IT" dirty="0"/>
              <a:t> slide.</a:t>
            </a:r>
          </a:p>
        </p:txBody>
      </p:sp>
      <p:pic>
        <p:nvPicPr>
          <p:cNvPr id="14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24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Senza titol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83"/>
          <a:stretch/>
        </p:blipFill>
        <p:spPr>
          <a:xfrm>
            <a:off x="2709" y="0"/>
            <a:ext cx="9141291" cy="3873910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SINGLE IMAGE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Sottotitolo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/>
              <a:t>Picture optimized for web on</a:t>
            </a:r>
            <a:r>
              <a:rPr lang="it-IT" dirty="0"/>
              <a:t> BLACK background</a:t>
            </a:r>
          </a:p>
        </p:txBody>
      </p:sp>
      <p:sp>
        <p:nvSpPr>
          <p:cNvPr id="10" name="Rettangolo 9"/>
          <p:cNvSpPr/>
          <p:nvPr/>
        </p:nvSpPr>
        <p:spPr>
          <a:xfrm>
            <a:off x="573853" y="4161067"/>
            <a:ext cx="7968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 err="1"/>
              <a:t>Layers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top and </a:t>
            </a:r>
            <a:r>
              <a:rPr lang="it-IT" dirty="0" err="1"/>
              <a:t>at</a:t>
            </a:r>
            <a:r>
              <a:rPr lang="it-IT" dirty="0"/>
              <a:t> the bottom of </a:t>
            </a:r>
            <a:r>
              <a:rPr lang="it-IT" dirty="0" err="1"/>
              <a:t>this</a:t>
            </a:r>
            <a:r>
              <a:rPr lang="it-IT" dirty="0"/>
              <a:t> slide are </a:t>
            </a:r>
            <a:r>
              <a:rPr lang="it-IT" dirty="0" err="1"/>
              <a:t>filled</a:t>
            </a:r>
            <a:r>
              <a:rPr lang="it-IT" dirty="0"/>
              <a:t> with 100% </a:t>
            </a:r>
            <a:r>
              <a:rPr lang="it-IT" dirty="0" err="1"/>
              <a:t>black</a:t>
            </a:r>
            <a:r>
              <a:rPr lang="it-IT" dirty="0"/>
              <a:t> and are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in the slide master.</a:t>
            </a:r>
          </a:p>
        </p:txBody>
      </p:sp>
    </p:spTree>
    <p:extLst>
      <p:ext uri="{BB962C8B-B14F-4D97-AF65-F5344CB8AC3E}">
        <p14:creationId xmlns:p14="http://schemas.microsoft.com/office/powerpoint/2010/main" val="4122335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it-IT" dirty="0"/>
              <a:t>YOU CAN ALSO USE TEXTUAL </a:t>
            </a:r>
            <a:r>
              <a:rPr lang="it-IT" dirty="0">
                <a:latin typeface="Arial Black" panose="020B0A04020102020204" pitchFamily="34" charset="0"/>
              </a:rPr>
              <a:t>EVIDENCE</a:t>
            </a:r>
            <a:endParaRPr lang="it-IT" dirty="0"/>
          </a:p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example</a:t>
            </a:r>
            <a:r>
              <a:rPr lang="it-IT" dirty="0"/>
              <a:t> of a </a:t>
            </a:r>
            <a:r>
              <a:rPr lang="it-IT" dirty="0" err="1"/>
              <a:t>simple</a:t>
            </a:r>
            <a:r>
              <a:rPr lang="it-IT" dirty="0"/>
              <a:t> text with the standard style.</a:t>
            </a:r>
          </a:p>
          <a:p>
            <a:r>
              <a:rPr lang="it-IT" i="1" dirty="0" err="1"/>
              <a:t>Lorem</a:t>
            </a:r>
            <a:r>
              <a:rPr lang="it-IT" i="1" dirty="0"/>
              <a:t> </a:t>
            </a:r>
            <a:r>
              <a:rPr lang="it-IT" i="1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consectetuer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Aenean</a:t>
            </a:r>
            <a:r>
              <a:rPr lang="it-IT" dirty="0"/>
              <a:t> </a:t>
            </a:r>
            <a:r>
              <a:rPr lang="it-IT" dirty="0" err="1"/>
              <a:t>commodo</a:t>
            </a:r>
            <a:r>
              <a:rPr lang="it-IT" dirty="0"/>
              <a:t> ligula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. </a:t>
            </a:r>
            <a:r>
              <a:rPr lang="it-IT" dirty="0" err="1"/>
              <a:t>Aenean</a:t>
            </a:r>
            <a:r>
              <a:rPr lang="it-IT" dirty="0"/>
              <a:t> massa.</a:t>
            </a:r>
          </a:p>
          <a:p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The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fontsize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used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within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side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copy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boxes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usually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is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16pt</a:t>
            </a:r>
            <a:r>
              <a:rPr lang="it-IT" dirty="0"/>
              <a:t>.</a:t>
            </a:r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INSERT IMAGE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Sottotitolo 3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/>
              <a:t>With SIDE TEXT</a:t>
            </a:r>
          </a:p>
        </p:txBody>
      </p:sp>
      <p:pic>
        <p:nvPicPr>
          <p:cNvPr id="11" name="Immagine 4" descr="Senza titol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1"/>
          <a:stretch/>
        </p:blipFill>
        <p:spPr>
          <a:xfrm>
            <a:off x="4025735" y="1417013"/>
            <a:ext cx="5118265" cy="305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45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it-IT" dirty="0"/>
              <a:t>YOU CAN ALSO USE TEXTUAL </a:t>
            </a:r>
            <a:r>
              <a:rPr lang="it-IT" dirty="0">
                <a:latin typeface="Arial Black" panose="020B0A04020102020204" pitchFamily="34" charset="0"/>
              </a:rPr>
              <a:t>EVIDENCE</a:t>
            </a:r>
            <a:endParaRPr lang="it-IT" dirty="0"/>
          </a:p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example</a:t>
            </a:r>
            <a:r>
              <a:rPr lang="it-IT" dirty="0"/>
              <a:t> of a </a:t>
            </a:r>
            <a:r>
              <a:rPr lang="it-IT" dirty="0" err="1"/>
              <a:t>simple</a:t>
            </a:r>
            <a:r>
              <a:rPr lang="it-IT" dirty="0"/>
              <a:t> text with the standard style.</a:t>
            </a:r>
          </a:p>
          <a:p>
            <a:r>
              <a:rPr lang="it-IT" i="1" dirty="0" err="1"/>
              <a:t>Lorem</a:t>
            </a:r>
            <a:r>
              <a:rPr lang="it-IT" i="1" dirty="0"/>
              <a:t> </a:t>
            </a:r>
            <a:r>
              <a:rPr lang="it-IT" i="1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consectetuer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Aenean</a:t>
            </a:r>
            <a:r>
              <a:rPr lang="it-IT" dirty="0"/>
              <a:t> </a:t>
            </a:r>
            <a:r>
              <a:rPr lang="it-IT" dirty="0" err="1"/>
              <a:t>commodo</a:t>
            </a:r>
            <a:r>
              <a:rPr lang="it-IT" dirty="0"/>
              <a:t> ligula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. </a:t>
            </a:r>
            <a:r>
              <a:rPr lang="it-IT" dirty="0" err="1"/>
              <a:t>Aenean</a:t>
            </a:r>
            <a:r>
              <a:rPr lang="it-IT" dirty="0"/>
              <a:t> massa.</a:t>
            </a:r>
          </a:p>
          <a:p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The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fontsize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used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within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side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copy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boxes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usually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</a:t>
            </a:r>
            <a:r>
              <a:rPr lang="de-DE" kern="0" dirty="0" err="1">
                <a:solidFill>
                  <a:sysClr val="window" lastClr="FFFFFF"/>
                </a:solidFill>
                <a:cs typeface="Proxima Nova Regular"/>
              </a:rPr>
              <a:t>is</a:t>
            </a:r>
            <a:r>
              <a:rPr lang="de-DE" kern="0" dirty="0">
                <a:solidFill>
                  <a:sysClr val="window" lastClr="FFFFFF"/>
                </a:solidFill>
                <a:cs typeface="Proxima Nova Regular"/>
              </a:rPr>
              <a:t> 16pt</a:t>
            </a:r>
            <a:r>
              <a:rPr lang="it-IT" dirty="0"/>
              <a:t>.</a:t>
            </a:r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424680" y="408191"/>
            <a:ext cx="8294641" cy="266461"/>
          </a:xfrm>
        </p:spPr>
        <p:txBody>
          <a:bodyPr/>
          <a:lstStyle/>
          <a:p>
            <a:r>
              <a:rPr lang="it-IT" dirty="0"/>
              <a:t>TEMPLATE WITH INSERT GRADIENT</a:t>
            </a:r>
          </a:p>
        </p:txBody>
      </p:sp>
      <p:sp>
        <p:nvSpPr>
          <p:cNvPr id="8" name="Segnaposto contenuto 7"/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GROWHT</a:t>
            </a:r>
            <a:endParaRPr lang="it-IT" sz="7200" dirty="0">
              <a:solidFill>
                <a:srgbClr val="FFFFFF"/>
              </a:solidFill>
            </a:endParaRPr>
          </a:p>
        </p:txBody>
      </p:sp>
      <p:sp>
        <p:nvSpPr>
          <p:cNvPr id="6" name="Segnaposto contenuto 5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YOU CAN HIGHLIGH SOME TEXT HERE.</a:t>
            </a:r>
          </a:p>
          <a:p>
            <a:r>
              <a:rPr lang="it-IT" dirty="0">
                <a:solidFill>
                  <a:srgbClr val="FFFFFF"/>
                </a:solidFill>
              </a:rPr>
              <a:t>OR EVEN PUT EMPHASIS ON DATA.</a:t>
            </a:r>
          </a:p>
          <a:p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it-IT" dirty="0"/>
              <a:t>With SIDE TEXT</a:t>
            </a:r>
          </a:p>
        </p:txBody>
      </p:sp>
      <p:sp>
        <p:nvSpPr>
          <p:cNvPr id="9" name="Rettangolo 8"/>
          <p:cNvSpPr/>
          <p:nvPr/>
        </p:nvSpPr>
        <p:spPr>
          <a:xfrm>
            <a:off x="4220151" y="3444587"/>
            <a:ext cx="22573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5400" dirty="0">
                <a:solidFill>
                  <a:srgbClr val="FFFFFF"/>
                </a:solidFill>
                <a:latin typeface="Arial Black"/>
                <a:cs typeface="Arial Black"/>
              </a:rPr>
              <a:t>+60%</a:t>
            </a:r>
          </a:p>
        </p:txBody>
      </p:sp>
    </p:spTree>
    <p:extLst>
      <p:ext uri="{BB962C8B-B14F-4D97-AF65-F5344CB8AC3E}">
        <p14:creationId xmlns:p14="http://schemas.microsoft.com/office/powerpoint/2010/main" val="1809189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Table</a:t>
            </a:r>
            <a:r>
              <a:rPr lang="it-IT" dirty="0"/>
              <a:t> EXAMPLE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Rechteck 4"/>
          <p:cNvSpPr/>
          <p:nvPr/>
        </p:nvSpPr>
        <p:spPr>
          <a:xfrm rot="5400000">
            <a:off x="4384495" y="-3003811"/>
            <a:ext cx="375007" cy="914400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solidFill>
                <a:srgbClr val="1DAC3E"/>
              </a:solidFill>
              <a:latin typeface="Proxima Nova Extrabld"/>
              <a:cs typeface="Proxima Nova Extrabld"/>
            </a:endParaRPr>
          </a:p>
        </p:txBody>
      </p:sp>
      <p:graphicFrame>
        <p:nvGraphicFramePr>
          <p:cNvPr id="8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332349"/>
              </p:ext>
            </p:extLst>
          </p:nvPr>
        </p:nvGraphicFramePr>
        <p:xfrm>
          <a:off x="603246" y="1380686"/>
          <a:ext cx="7937501" cy="3337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87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0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7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449"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Proxima Nova Regular"/>
                        </a:rPr>
                        <a:t>ISSUE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Proxima Nova Regular"/>
                        </a:rPr>
                        <a:t>DESCRIPTION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Proxima Nova Regular"/>
                        </a:rPr>
                        <a:t>NUMBER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Name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of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Issue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You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can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fill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columns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with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standard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text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You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can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fill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columns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with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standard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text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Name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of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Issue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You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can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fill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columns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with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highlighted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text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 I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You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can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fill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columns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with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highlighted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 It"/>
                        </a:rPr>
                        <a:t>text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 I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Name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of</a:t>
                      </a:r>
                      <a:r>
                        <a:rPr lang="de-DE" sz="1800" b="0" i="0" dirty="0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 </a:t>
                      </a:r>
                      <a:r>
                        <a:rPr lang="de-DE" sz="1800" b="0" i="0" dirty="0" err="1">
                          <a:solidFill>
                            <a:srgbClr val="FFFFFF"/>
                          </a:solidFill>
                          <a:latin typeface="+mn-lt"/>
                          <a:cs typeface="Proxima Nova Regular"/>
                        </a:rPr>
                        <a:t>Issue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+mn-lt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5A33E"/>
                        </a:buClr>
                        <a:buSzPct val="130000"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You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can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fill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coumns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with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bulleted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text</a:t>
                      </a:r>
                      <a:endParaRPr kumimoji="0" lang="de-DE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5A33E"/>
                        </a:buClr>
                        <a:buSzPct val="130000"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You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can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fill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coumns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with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bulleted</a:t>
                      </a: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Proxima Nova Regular"/>
                        </a:rPr>
                        <a:t>text</a:t>
                      </a:r>
                      <a:endParaRPr kumimoji="0" lang="de-DE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Proxima Nova Regular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9" name="Gerade Verbindung 31"/>
          <p:cNvCxnSpPr/>
          <p:nvPr/>
        </p:nvCxnSpPr>
        <p:spPr>
          <a:xfrm>
            <a:off x="-4" y="2737402"/>
            <a:ext cx="9144001" cy="0"/>
          </a:xfrm>
          <a:prstGeom prst="line">
            <a:avLst/>
          </a:prstGeom>
          <a:ln w="38100" cmpd="sng">
            <a:solidFill>
              <a:schemeClr val="tx1">
                <a:alpha val="11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33"/>
          <p:cNvCxnSpPr/>
          <p:nvPr/>
        </p:nvCxnSpPr>
        <p:spPr>
          <a:xfrm>
            <a:off x="-4" y="3730968"/>
            <a:ext cx="9144001" cy="0"/>
          </a:xfrm>
          <a:prstGeom prst="line">
            <a:avLst/>
          </a:prstGeom>
          <a:ln w="38100" cmpd="sng">
            <a:solidFill>
              <a:schemeClr val="tx1">
                <a:alpha val="11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835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REACTIVE PROGRAMMING</a:t>
            </a:r>
          </a:p>
        </p:txBody>
      </p:sp>
    </p:spTree>
    <p:extLst>
      <p:ext uri="{BB962C8B-B14F-4D97-AF65-F5344CB8AC3E}">
        <p14:creationId xmlns:p14="http://schemas.microsoft.com/office/powerpoint/2010/main" val="286770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Reply SpA - RUNNING MAN 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600" y="879575"/>
            <a:ext cx="2082800" cy="2082800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32075" y="3256126"/>
            <a:ext cx="768305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90252"/>
            <a:r>
              <a:rPr lang="en-US" sz="2400" dirty="0">
                <a:latin typeface="Arial Black" panose="020B0A04020102020204" pitchFamily="34" charset="0"/>
                <a:cs typeface="Proxima Nova Extrabld"/>
              </a:rPr>
              <a:t>“Reactive programming is the most cool paradigm to improve UI and UX”, </a:t>
            </a:r>
            <a:r>
              <a:rPr lang="en-US" sz="2400" dirty="0">
                <a:solidFill>
                  <a:schemeClr val="tx2"/>
                </a:solidFill>
              </a:rPr>
              <a:t>John Lennon</a:t>
            </a:r>
          </a:p>
        </p:txBody>
      </p:sp>
    </p:spTree>
    <p:extLst>
      <p:ext uri="{BB962C8B-B14F-4D97-AF65-F5344CB8AC3E}">
        <p14:creationId xmlns:p14="http://schemas.microsoft.com/office/powerpoint/2010/main" val="218717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programming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Two ways to do Reactive Programming: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>
                <a:solidFill>
                  <a:schemeClr val="tx2"/>
                </a:solidFill>
                <a:latin typeface="Arial"/>
                <a:cs typeface="Arial"/>
              </a:rPr>
              <a:t>BY DESIGN</a:t>
            </a:r>
            <a:r>
              <a:rPr lang="de-DE" kern="0" dirty="0">
                <a:cs typeface="Proxima Nova Regular"/>
              </a:rPr>
              <a:t>: </a:t>
            </a:r>
            <a:r>
              <a:rPr lang="it-IT" dirty="0" err="1"/>
              <a:t>React</a:t>
            </a:r>
            <a:r>
              <a:rPr lang="it-IT" dirty="0"/>
              <a:t>, </a:t>
            </a:r>
            <a:r>
              <a:rPr lang="it-IT" dirty="0" err="1"/>
              <a:t>Redux</a:t>
            </a:r>
            <a:r>
              <a:rPr lang="it-IT" dirty="0"/>
              <a:t>, </a:t>
            </a:r>
            <a:r>
              <a:rPr lang="it-IT" dirty="0" err="1"/>
              <a:t>React</a:t>
            </a:r>
            <a:r>
              <a:rPr lang="it-IT" dirty="0"/>
              <a:t> Native, </a:t>
            </a:r>
            <a:r>
              <a:rPr lang="it-IT" dirty="0" err="1"/>
              <a:t>Flutter</a:t>
            </a:r>
            <a:r>
              <a:rPr lang="it-IT" dirty="0"/>
              <a:t>, </a:t>
            </a:r>
            <a:r>
              <a:rPr lang="it-IT" dirty="0" err="1"/>
              <a:t>ecc</a:t>
            </a:r>
            <a:endParaRPr lang="de-DE" kern="0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>
                <a:solidFill>
                  <a:schemeClr val="tx2"/>
                </a:solidFill>
                <a:latin typeface="Arial"/>
                <a:cs typeface="Arial"/>
              </a:rPr>
              <a:t>Through </a:t>
            </a: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libraries</a:t>
            </a:r>
            <a:r>
              <a:rPr lang="de-DE" kern="0" dirty="0">
                <a:cs typeface="Proxima Nova Regular"/>
              </a:rPr>
              <a:t>: </a:t>
            </a:r>
            <a:r>
              <a:rPr lang="en-US" kern="0" dirty="0">
                <a:cs typeface="Proxima Nova Regular"/>
              </a:rPr>
              <a:t>the most popular is </a:t>
            </a:r>
            <a:r>
              <a:rPr lang="it-IT" b="1" dirty="0" err="1"/>
              <a:t>Reactive</a:t>
            </a:r>
            <a:r>
              <a:rPr lang="it-IT" b="1" dirty="0"/>
              <a:t> Extensions </a:t>
            </a:r>
            <a:r>
              <a:rPr lang="en-US" kern="0" dirty="0">
                <a:cs typeface="Proxima Nova Regular"/>
              </a:rPr>
              <a:t>(aka </a:t>
            </a:r>
            <a:r>
              <a:rPr lang="en-US" kern="0" dirty="0" err="1">
                <a:cs typeface="Proxima Nova Regular"/>
              </a:rPr>
              <a:t>ReactiveX</a:t>
            </a:r>
            <a:r>
              <a:rPr lang="en-US" kern="0" dirty="0">
                <a:cs typeface="Proxima Nova Regular"/>
              </a:rPr>
              <a:t>)</a:t>
            </a:r>
            <a:endParaRPr lang="it-IT" dirty="0"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52F8159-23E9-3D47-B0D3-9EAD813C7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716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Reactive</a:t>
            </a:r>
            <a:r>
              <a:rPr lang="it-IT" dirty="0"/>
              <a:t> X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An API for </a:t>
            </a:r>
            <a:r>
              <a:rPr lang="it-IT" dirty="0" err="1"/>
              <a:t>asynchronous</a:t>
            </a:r>
            <a:r>
              <a:rPr lang="it-IT" dirty="0"/>
              <a:t> </a:t>
            </a:r>
            <a:r>
              <a:rPr lang="it-IT" dirty="0" err="1"/>
              <a:t>programming</a:t>
            </a:r>
            <a:r>
              <a:rPr lang="it-IT" dirty="0"/>
              <a:t> with </a:t>
            </a:r>
            <a:r>
              <a:rPr lang="it-IT" dirty="0" err="1"/>
              <a:t>observable</a:t>
            </a:r>
            <a:r>
              <a:rPr lang="it-IT" dirty="0"/>
              <a:t> </a:t>
            </a:r>
            <a:r>
              <a:rPr lang="it-IT" dirty="0" err="1"/>
              <a:t>streams</a:t>
            </a:r>
            <a:r>
              <a:rPr lang="it-IT" dirty="0"/>
              <a:t>.</a:t>
            </a:r>
          </a:p>
          <a:p>
            <a:r>
              <a:rPr lang="en-US" dirty="0"/>
              <a:t>Main characteristics are: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cap="all" dirty="0">
                <a:solidFill>
                  <a:schemeClr val="tx2"/>
                </a:solidFill>
                <a:cs typeface="Arial"/>
              </a:rPr>
              <a:t>FRONTEND</a:t>
            </a:r>
            <a:r>
              <a:rPr lang="de-DE" kern="0" dirty="0">
                <a:cs typeface="Proxima Nova Regular"/>
              </a:rPr>
              <a:t>: </a:t>
            </a:r>
            <a:r>
              <a:rPr lang="it-IT" dirty="0" err="1"/>
              <a:t>Manipulate</a:t>
            </a:r>
            <a:r>
              <a:rPr lang="it-IT" dirty="0"/>
              <a:t> UI </a:t>
            </a:r>
            <a:r>
              <a:rPr lang="it-IT" dirty="0" err="1"/>
              <a:t>events</a:t>
            </a:r>
            <a:r>
              <a:rPr lang="it-IT" dirty="0"/>
              <a:t> and API </a:t>
            </a:r>
            <a:r>
              <a:rPr lang="it-IT" dirty="0" err="1"/>
              <a:t>responses</a:t>
            </a:r>
            <a:r>
              <a:rPr lang="en-US" dirty="0"/>
              <a:t> </a:t>
            </a:r>
            <a:endParaRPr lang="de-DE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cap="all" dirty="0">
                <a:solidFill>
                  <a:schemeClr val="tx2"/>
                </a:solidFill>
                <a:cs typeface="Arial"/>
              </a:rPr>
              <a:t>MULTI-PLATFORM</a:t>
            </a:r>
            <a:r>
              <a:rPr lang="de-DE" kern="0" dirty="0">
                <a:cs typeface="Proxima Nova Regular"/>
              </a:rPr>
              <a:t>: </a:t>
            </a:r>
            <a:r>
              <a:rPr lang="en-US" kern="0" dirty="0" err="1">
                <a:cs typeface="Proxima Nova Regular"/>
              </a:rPr>
              <a:t>RxJava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RxJs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RxGo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RxDart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RxKotlin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RxCpp</a:t>
            </a:r>
            <a:r>
              <a:rPr lang="en-US" kern="0" dirty="0">
                <a:cs typeface="Proxima Nova Regular"/>
              </a:rPr>
              <a:t>, </a:t>
            </a:r>
            <a:r>
              <a:rPr lang="en-US" kern="0" dirty="0" err="1">
                <a:cs typeface="Proxima Nova Regular"/>
              </a:rPr>
              <a:t>RxPy</a:t>
            </a:r>
            <a:r>
              <a:rPr lang="en-US" kern="0" dirty="0">
                <a:cs typeface="Proxima Nova Regular"/>
              </a:rPr>
              <a:t>, Rx</a:t>
            </a:r>
            <a:r>
              <a:rPr lang="it-IT" kern="0" dirty="0">
                <a:cs typeface="Proxima Nova Regular"/>
              </a:rPr>
              <a:t>Scala, </a:t>
            </a:r>
            <a:r>
              <a:rPr lang="it-IT" kern="0" dirty="0" err="1">
                <a:cs typeface="Proxima Nova Regular"/>
              </a:rPr>
              <a:t>ecc</a:t>
            </a:r>
            <a:endParaRPr lang="it-IT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cap="all" dirty="0">
                <a:solidFill>
                  <a:schemeClr val="tx2"/>
                </a:solidFill>
                <a:cs typeface="Arial"/>
              </a:rPr>
              <a:t>BACKEND</a:t>
            </a:r>
            <a:r>
              <a:rPr lang="de-DE" kern="0" dirty="0">
                <a:cs typeface="Proxima Nova Regular"/>
              </a:rPr>
              <a:t>: </a:t>
            </a:r>
            <a:r>
              <a:rPr lang="en-US" kern="0" dirty="0">
                <a:cs typeface="Proxima Nova Regular"/>
              </a:rPr>
              <a:t>Easy to handle a</a:t>
            </a:r>
            <a:r>
              <a:rPr lang="it-IT" dirty="0" err="1"/>
              <a:t>synchronicity</a:t>
            </a:r>
            <a:r>
              <a:rPr lang="it-IT" dirty="0"/>
              <a:t> and </a:t>
            </a:r>
            <a:r>
              <a:rPr lang="it-IT" dirty="0" err="1"/>
              <a:t>write</a:t>
            </a:r>
            <a:r>
              <a:rPr lang="it-IT" dirty="0"/>
              <a:t> </a:t>
            </a:r>
            <a:r>
              <a:rPr lang="it-IT" dirty="0" err="1"/>
              <a:t>concurrent</a:t>
            </a:r>
            <a:r>
              <a:rPr lang="it-IT" dirty="0"/>
              <a:t> code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en-US" kern="0" dirty="0">
                <a:cs typeface="Proxima Nova Regular"/>
              </a:rPr>
              <a:t>Used by company like Microsoft, Netflix, Airbnb and Concept Reply</a:t>
            </a:r>
            <a:endParaRPr lang="de-DE" kern="0" dirty="0">
              <a:cs typeface="Proxima Nova Regular"/>
            </a:endParaRPr>
          </a:p>
          <a:p>
            <a:pPr>
              <a:buClr>
                <a:schemeClr val="tx2"/>
              </a:buClr>
              <a:buSzPct val="130000"/>
            </a:pPr>
            <a:endParaRPr lang="de-DE" kern="0" dirty="0">
              <a:cs typeface="Proxima Nova Regular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endParaRPr lang="de-DE" kern="0" dirty="0">
              <a:cs typeface="Proxima Nova Regular"/>
            </a:endParaRP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52F8159-23E9-3D47-B0D3-9EAD813C7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Libraries for </a:t>
            </a:r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development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68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ReactivEX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Essential concepts in </a:t>
            </a:r>
            <a:r>
              <a:rPr lang="en-US" dirty="0" err="1"/>
              <a:t>ReactiveX</a:t>
            </a:r>
            <a:r>
              <a:rPr lang="en-US" dirty="0"/>
              <a:t>: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>
                <a:solidFill>
                  <a:schemeClr val="tx2"/>
                </a:solidFill>
                <a:latin typeface="Arial"/>
                <a:cs typeface="Arial"/>
              </a:rPr>
              <a:t>OBSERVABLE</a:t>
            </a:r>
            <a:r>
              <a:rPr lang="de-DE" kern="0" dirty="0">
                <a:cs typeface="Proxima Nova Regular"/>
              </a:rPr>
              <a:t>: </a:t>
            </a:r>
            <a:r>
              <a:rPr lang="it-IT" dirty="0" err="1"/>
              <a:t>represents</a:t>
            </a:r>
            <a:r>
              <a:rPr lang="it-IT" dirty="0"/>
              <a:t> a </a:t>
            </a:r>
            <a:r>
              <a:rPr lang="it-IT" dirty="0" err="1"/>
              <a:t>stream</a:t>
            </a:r>
            <a:r>
              <a:rPr lang="it-IT" dirty="0"/>
              <a:t> of </a:t>
            </a:r>
            <a:r>
              <a:rPr lang="it-IT" dirty="0" err="1"/>
              <a:t>asynchronous</a:t>
            </a:r>
            <a:r>
              <a:rPr lang="it-IT" dirty="0"/>
              <a:t> </a:t>
            </a:r>
            <a:r>
              <a:rPr lang="it-IT" dirty="0" err="1"/>
              <a:t>events</a:t>
            </a:r>
            <a:endParaRPr lang="de-DE" kern="0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>
                <a:solidFill>
                  <a:schemeClr val="tx2"/>
                </a:solidFill>
                <a:latin typeface="Arial"/>
                <a:cs typeface="Arial"/>
              </a:rPr>
              <a:t>OBSERVER</a:t>
            </a:r>
            <a:r>
              <a:rPr lang="de-DE" kern="0" dirty="0">
                <a:cs typeface="Proxima Nova Regular"/>
              </a:rPr>
              <a:t>: Observer </a:t>
            </a:r>
            <a:r>
              <a:rPr lang="de-DE" i="1" kern="0" dirty="0" err="1">
                <a:cs typeface="Proxima Nova Regular"/>
              </a:rPr>
              <a:t>subscribes</a:t>
            </a:r>
            <a:r>
              <a:rPr lang="de-DE" kern="0" dirty="0">
                <a:cs typeface="Proxima Nova Regular"/>
              </a:rPr>
              <a:t> </a:t>
            </a:r>
            <a:r>
              <a:rPr lang="de-DE" kern="0" dirty="0" err="1">
                <a:cs typeface="Proxima Nova Regular"/>
              </a:rPr>
              <a:t>to</a:t>
            </a:r>
            <a:r>
              <a:rPr lang="de-DE" kern="0" dirty="0">
                <a:cs typeface="Proxima Nova Regular"/>
              </a:rPr>
              <a:t> an Observable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observer</a:t>
            </a:r>
            <a:r>
              <a:rPr lang="it-IT" dirty="0"/>
              <a:t> </a:t>
            </a:r>
            <a:r>
              <a:rPr lang="it-IT" dirty="0" err="1"/>
              <a:t>reacts</a:t>
            </a:r>
            <a:r>
              <a:rPr lang="it-IT" dirty="0"/>
              <a:t> to </a:t>
            </a:r>
            <a:r>
              <a:rPr lang="it-IT" dirty="0" err="1"/>
              <a:t>whatever</a:t>
            </a:r>
            <a:r>
              <a:rPr lang="it-IT" dirty="0"/>
              <a:t> item or </a:t>
            </a:r>
            <a:r>
              <a:rPr lang="it-IT" dirty="0" err="1"/>
              <a:t>sequence</a:t>
            </a:r>
            <a:r>
              <a:rPr lang="it-IT" dirty="0"/>
              <a:t> of </a:t>
            </a:r>
            <a:r>
              <a:rPr lang="it-IT" dirty="0" err="1"/>
              <a:t>items</a:t>
            </a:r>
            <a:r>
              <a:rPr lang="it-IT" dirty="0"/>
              <a:t> the </a:t>
            </a:r>
            <a:r>
              <a:rPr lang="it-IT" dirty="0" err="1"/>
              <a:t>Observable</a:t>
            </a:r>
            <a:r>
              <a:rPr lang="it-IT" dirty="0"/>
              <a:t> </a:t>
            </a:r>
            <a:r>
              <a:rPr lang="it-IT" i="1" dirty="0" err="1"/>
              <a:t>emits</a:t>
            </a:r>
            <a:endParaRPr lang="it-IT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>
                <a:solidFill>
                  <a:schemeClr val="tx2"/>
                </a:solidFill>
                <a:latin typeface="Arial"/>
                <a:cs typeface="Arial"/>
              </a:rPr>
              <a:t>Operator</a:t>
            </a:r>
            <a:r>
              <a:rPr lang="de-DE" kern="0" dirty="0">
                <a:cs typeface="Proxima Nova Regular"/>
              </a:rPr>
              <a:t>: </a:t>
            </a:r>
            <a:r>
              <a:rPr lang="it-IT" dirty="0"/>
              <a:t>are </a:t>
            </a:r>
            <a:r>
              <a:rPr lang="it-IT" dirty="0" err="1"/>
              <a:t>composable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with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filter</a:t>
            </a:r>
            <a:r>
              <a:rPr lang="it-IT" dirty="0"/>
              <a:t>, </a:t>
            </a:r>
            <a:r>
              <a:rPr lang="it-IT" dirty="0" err="1"/>
              <a:t>select</a:t>
            </a:r>
            <a:r>
              <a:rPr lang="it-IT" dirty="0"/>
              <a:t>, </a:t>
            </a:r>
            <a:r>
              <a:rPr lang="it-IT" dirty="0" err="1"/>
              <a:t>transform</a:t>
            </a:r>
            <a:r>
              <a:rPr lang="it-IT" dirty="0"/>
              <a:t>, combine, and compose </a:t>
            </a:r>
            <a:r>
              <a:rPr lang="it-IT" dirty="0" err="1"/>
              <a:t>Observables</a:t>
            </a:r>
            <a:r>
              <a:rPr lang="it-IT" dirty="0"/>
              <a:t>. </a:t>
            </a:r>
            <a:r>
              <a:rPr lang="it-IT" dirty="0" err="1"/>
              <a:t>Examples</a:t>
            </a:r>
            <a:r>
              <a:rPr lang="it-IT" dirty="0"/>
              <a:t> of </a:t>
            </a:r>
            <a:r>
              <a:rPr lang="it-IT" dirty="0" err="1"/>
              <a:t>operators</a:t>
            </a:r>
            <a:r>
              <a:rPr lang="it-IT" dirty="0"/>
              <a:t> are </a:t>
            </a:r>
            <a:r>
              <a:rPr lang="it-IT" dirty="0" err="1"/>
              <a:t>map</a:t>
            </a:r>
            <a:r>
              <a:rPr lang="it-IT" dirty="0"/>
              <a:t>, </a:t>
            </a:r>
            <a:r>
              <a:rPr lang="it-IT" dirty="0" err="1"/>
              <a:t>filter</a:t>
            </a:r>
            <a:r>
              <a:rPr lang="it-IT" dirty="0"/>
              <a:t>, </a:t>
            </a:r>
            <a:r>
              <a:rPr lang="it-IT" dirty="0" err="1"/>
              <a:t>combineLatest</a:t>
            </a:r>
            <a:r>
              <a:rPr lang="it-IT" dirty="0"/>
              <a:t>, </a:t>
            </a:r>
            <a:r>
              <a:rPr lang="it-IT" dirty="0" err="1"/>
              <a:t>etc</a:t>
            </a:r>
            <a:endParaRPr lang="it-IT" dirty="0"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52F8159-23E9-3D47-B0D3-9EAD813C7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8653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Reactive</a:t>
            </a:r>
            <a:r>
              <a:rPr lang="it-IT" dirty="0"/>
              <a:t> X and </a:t>
            </a:r>
            <a:r>
              <a:rPr lang="it-IT" dirty="0" err="1"/>
              <a:t>ios</a:t>
            </a:r>
            <a:br>
              <a:rPr lang="it-IT" dirty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30000"/>
            </a:pPr>
            <a:r>
              <a:rPr lang="it-IT" sz="1600" dirty="0"/>
              <a:t>Libraries for iOS </a:t>
            </a:r>
            <a:r>
              <a:rPr lang="it-IT" sz="1600" dirty="0" err="1"/>
              <a:t>development</a:t>
            </a:r>
            <a:r>
              <a:rPr lang="it-IT" sz="1600" dirty="0"/>
              <a:t>:</a:t>
            </a:r>
            <a:endParaRPr lang="de-DE" sz="1600" cap="all" dirty="0">
              <a:solidFill>
                <a:schemeClr val="tx2"/>
              </a:solidFill>
              <a:latin typeface="Arial"/>
              <a:cs typeface="Arial"/>
            </a:endParaRP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RxSwift</a:t>
            </a:r>
            <a:r>
              <a:rPr lang="de-DE" kern="0" dirty="0">
                <a:cs typeface="Proxima Nova Regular"/>
              </a:rPr>
              <a:t>: </a:t>
            </a:r>
            <a:r>
              <a:rPr lang="it-IT" kern="0" dirty="0" err="1"/>
              <a:t>ReactiveX</a:t>
            </a:r>
            <a:r>
              <a:rPr lang="it-IT" kern="0" dirty="0"/>
              <a:t> for </a:t>
            </a:r>
            <a:r>
              <a:rPr lang="it-IT" kern="0" dirty="0" err="1"/>
              <a:t>Swift</a:t>
            </a:r>
            <a:r>
              <a:rPr lang="it-IT" kern="0" dirty="0"/>
              <a:t>, </a:t>
            </a:r>
            <a:r>
              <a:rPr lang="it-IT" kern="0" dirty="0" err="1"/>
              <a:t>provides</a:t>
            </a:r>
            <a:r>
              <a:rPr lang="it-IT" kern="0" dirty="0"/>
              <a:t> the </a:t>
            </a:r>
            <a:r>
              <a:rPr lang="it-IT" kern="0" dirty="0" err="1"/>
              <a:t>fundamentals</a:t>
            </a:r>
            <a:r>
              <a:rPr lang="it-IT" kern="0" dirty="0"/>
              <a:t> of </a:t>
            </a:r>
            <a:r>
              <a:rPr lang="it-IT" kern="0" dirty="0" err="1"/>
              <a:t>Observables</a:t>
            </a:r>
            <a:endParaRPr lang="de-DE" kern="0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RxCOCOA</a:t>
            </a:r>
            <a:r>
              <a:rPr lang="de-DE" kern="0" dirty="0">
                <a:cs typeface="Proxima Nova Regular"/>
              </a:rPr>
              <a:t>:  </a:t>
            </a:r>
            <a:r>
              <a:rPr lang="it-IT" kern="0" dirty="0" err="1"/>
              <a:t>RxSwift's</a:t>
            </a:r>
            <a:r>
              <a:rPr lang="it-IT" kern="0" dirty="0"/>
              <a:t> </a:t>
            </a:r>
            <a:r>
              <a:rPr lang="it-IT" kern="0" dirty="0" err="1"/>
              <a:t>companion</a:t>
            </a:r>
            <a:r>
              <a:rPr lang="it-IT" kern="0" dirty="0"/>
              <a:t>, </a:t>
            </a:r>
            <a:r>
              <a:rPr lang="it-IT" dirty="0" err="1"/>
              <a:t>extensions</a:t>
            </a:r>
            <a:r>
              <a:rPr lang="it-IT" dirty="0"/>
              <a:t> to the </a:t>
            </a:r>
            <a:r>
              <a:rPr lang="it-IT" dirty="0" err="1"/>
              <a:t>Cocoa</a:t>
            </a:r>
            <a:r>
              <a:rPr lang="it-IT" dirty="0"/>
              <a:t> and </a:t>
            </a:r>
            <a:r>
              <a:rPr lang="it-IT" dirty="0" err="1"/>
              <a:t>Cocoa</a:t>
            </a:r>
            <a:r>
              <a:rPr lang="it-IT" dirty="0"/>
              <a:t> </a:t>
            </a:r>
            <a:r>
              <a:rPr lang="it-IT" dirty="0" err="1"/>
              <a:t>Touch</a:t>
            </a:r>
            <a:r>
              <a:rPr lang="it-IT" dirty="0"/>
              <a:t> </a:t>
            </a:r>
            <a:r>
              <a:rPr lang="it-IT" dirty="0" err="1"/>
              <a:t>frameworks</a:t>
            </a:r>
            <a:r>
              <a:rPr lang="it-IT" dirty="0"/>
              <a:t> </a:t>
            </a:r>
            <a:endParaRPr lang="it-IT" kern="0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RxDataSources</a:t>
            </a:r>
            <a:r>
              <a:rPr lang="de-DE" kern="0" dirty="0"/>
              <a:t>: </a:t>
            </a:r>
            <a:r>
              <a:rPr lang="it-IT" kern="0" dirty="0" err="1"/>
              <a:t>Reactive</a:t>
            </a:r>
            <a:r>
              <a:rPr lang="it-IT" kern="0" dirty="0"/>
              <a:t> </a:t>
            </a:r>
            <a:r>
              <a:rPr lang="it-IT" dirty="0"/>
              <a:t>data </a:t>
            </a:r>
            <a:r>
              <a:rPr lang="it-IT" dirty="0" err="1"/>
              <a:t>sources</a:t>
            </a:r>
            <a:r>
              <a:rPr lang="it-IT" dirty="0"/>
              <a:t> for </a:t>
            </a:r>
            <a:r>
              <a:rPr lang="it-IT" dirty="0" err="1"/>
              <a:t>UITableViews</a:t>
            </a:r>
            <a:r>
              <a:rPr lang="it-IT" dirty="0"/>
              <a:t> and </a:t>
            </a:r>
            <a:r>
              <a:rPr lang="it-IT" dirty="0" err="1"/>
              <a:t>UICollectionViews</a:t>
            </a:r>
            <a:r>
              <a:rPr lang="it-IT" dirty="0"/>
              <a:t> (</a:t>
            </a:r>
            <a:r>
              <a:rPr lang="it-IT" dirty="0" err="1"/>
              <a:t>sections</a:t>
            </a:r>
            <a:r>
              <a:rPr lang="it-IT" dirty="0"/>
              <a:t>, </a:t>
            </a:r>
            <a:r>
              <a:rPr lang="it-IT" dirty="0" err="1"/>
              <a:t>animated</a:t>
            </a:r>
            <a:r>
              <a:rPr lang="it-IT" dirty="0"/>
              <a:t> </a:t>
            </a:r>
            <a:r>
              <a:rPr lang="it-IT" dirty="0" err="1"/>
              <a:t>updates</a:t>
            </a:r>
            <a:r>
              <a:rPr lang="it-IT" dirty="0"/>
              <a:t>, editing ...).</a:t>
            </a:r>
            <a:endParaRPr lang="de-DE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RxGesture</a:t>
            </a:r>
            <a:r>
              <a:rPr lang="de-DE" kern="0" dirty="0">
                <a:cs typeface="Proxima Nova Regular"/>
              </a:rPr>
              <a:t>: </a:t>
            </a:r>
            <a:r>
              <a:rPr lang="de-DE" kern="0" dirty="0" err="1">
                <a:cs typeface="Proxima Nova Regular"/>
              </a:rPr>
              <a:t>Reactive</a:t>
            </a:r>
            <a:r>
              <a:rPr lang="de-DE" kern="0" dirty="0">
                <a:cs typeface="Proxima Nova Regular"/>
              </a:rPr>
              <a:t> </a:t>
            </a:r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gestures</a:t>
            </a:r>
            <a:r>
              <a:rPr lang="it-IT" dirty="0"/>
              <a:t> (</a:t>
            </a:r>
            <a:r>
              <a:rPr lang="it-IT" dirty="0" err="1"/>
              <a:t>like</a:t>
            </a:r>
            <a:r>
              <a:rPr lang="it-IT" dirty="0"/>
              <a:t> </a:t>
            </a:r>
            <a:r>
              <a:rPr lang="it-IT" dirty="0" err="1"/>
              <a:t>tap</a:t>
            </a:r>
            <a:r>
              <a:rPr lang="it-IT" dirty="0"/>
              <a:t>, pan, </a:t>
            </a:r>
            <a:r>
              <a:rPr lang="it-IT" dirty="0" err="1"/>
              <a:t>swipe</a:t>
            </a:r>
            <a:r>
              <a:rPr lang="it-IT" dirty="0"/>
              <a:t>, </a:t>
            </a:r>
            <a:r>
              <a:rPr lang="it-IT" dirty="0" err="1"/>
              <a:t>ecc</a:t>
            </a:r>
            <a:r>
              <a:rPr lang="it-IT" dirty="0"/>
              <a:t>) </a:t>
            </a:r>
            <a:r>
              <a:rPr lang="it-IT" dirty="0" err="1"/>
              <a:t>wrapper</a:t>
            </a:r>
            <a:r>
              <a:rPr lang="it-IT" dirty="0"/>
              <a:t> 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600" cap="all" dirty="0" err="1">
                <a:solidFill>
                  <a:schemeClr val="tx2"/>
                </a:solidFill>
                <a:latin typeface="Arial"/>
                <a:cs typeface="Arial"/>
              </a:rPr>
              <a:t>RxSwiftExt</a:t>
            </a:r>
            <a:r>
              <a:rPr lang="de-DE" kern="0" dirty="0">
                <a:cs typeface="Proxima Nova Regular"/>
              </a:rPr>
              <a:t>: </a:t>
            </a:r>
            <a:r>
              <a:rPr lang="it-IT" dirty="0" err="1"/>
              <a:t>Additional</a:t>
            </a:r>
            <a:r>
              <a:rPr lang="it-IT" dirty="0"/>
              <a:t> </a:t>
            </a:r>
            <a:r>
              <a:rPr lang="it-IT" dirty="0" err="1"/>
              <a:t>operators</a:t>
            </a:r>
            <a:r>
              <a:rPr lang="it-IT" dirty="0"/>
              <a:t> and </a:t>
            </a:r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extensions</a:t>
            </a:r>
            <a:r>
              <a:rPr lang="it-IT" dirty="0"/>
              <a:t>.</a:t>
            </a:r>
            <a:endParaRPr lang="de-DE" kern="0" dirty="0">
              <a:cs typeface="Proxima Nova Regular"/>
            </a:endParaRPr>
          </a:p>
          <a:p>
            <a:pPr>
              <a:buClr>
                <a:schemeClr val="tx2"/>
              </a:buClr>
              <a:buSzPct val="130000"/>
            </a:pPr>
            <a:endParaRPr lang="de-DE" kern="0" dirty="0"/>
          </a:p>
          <a:p>
            <a:pPr>
              <a:buClr>
                <a:schemeClr val="tx2"/>
              </a:buClr>
              <a:buSzPct val="130000"/>
            </a:pPr>
            <a:r>
              <a:rPr lang="en-US" dirty="0"/>
              <a:t>Available through </a:t>
            </a:r>
            <a:r>
              <a:rPr lang="en-US" dirty="0" err="1"/>
              <a:t>CocoaPods</a:t>
            </a:r>
            <a:endParaRPr lang="en-US" dirty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endParaRPr lang="de-DE" kern="0" dirty="0">
              <a:cs typeface="Proxima Nova Regular"/>
            </a:endParaRP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52F8159-23E9-3D47-B0D3-9EAD813C7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Libraries for </a:t>
            </a:r>
            <a:r>
              <a:rPr lang="it-IT" dirty="0" err="1"/>
              <a:t>ios</a:t>
            </a:r>
            <a:r>
              <a:rPr lang="it-IT" dirty="0"/>
              <a:t> </a:t>
            </a:r>
            <a:r>
              <a:rPr lang="it-IT" dirty="0" err="1"/>
              <a:t>development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031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>
                <a:solidFill>
                  <a:srgbClr val="FFFFFF"/>
                </a:solidFill>
              </a:rPr>
              <a:t>Reactive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Operators</a:t>
            </a:r>
            <a:endParaRPr lang="it-I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947849"/>
      </p:ext>
    </p:extLst>
  </p:cSld>
  <p:clrMapOvr>
    <a:masterClrMapping/>
  </p:clrMapOvr>
</p:sld>
</file>

<file path=ppt/theme/theme1.xml><?xml version="1.0" encoding="utf-8"?>
<a:theme xmlns:a="http://schemas.openxmlformats.org/drawingml/2006/main" name="Reply">
  <a:themeElements>
    <a:clrScheme name="Custom 28">
      <a:dk1>
        <a:srgbClr val="000000"/>
      </a:dk1>
      <a:lt1>
        <a:sysClr val="window" lastClr="FFFFFF"/>
      </a:lt1>
      <a:dk2>
        <a:srgbClr val="053238"/>
      </a:dk2>
      <a:lt2>
        <a:srgbClr val="00B13F"/>
      </a:lt2>
      <a:accent1>
        <a:srgbClr val="8EF050"/>
      </a:accent1>
      <a:accent2>
        <a:srgbClr val="00B140"/>
      </a:accent2>
      <a:accent3>
        <a:srgbClr val="2E7CFA"/>
      </a:accent3>
      <a:accent4>
        <a:srgbClr val="940758"/>
      </a:accent4>
      <a:accent5>
        <a:srgbClr val="F54343"/>
      </a:accent5>
      <a:accent6>
        <a:srgbClr val="FFC000"/>
      </a:accent6>
      <a:hlink>
        <a:srgbClr val="D1E420"/>
      </a:hlink>
      <a:folHlink>
        <a:srgbClr val="22C0BC"/>
      </a:folHlink>
    </a:clrScheme>
    <a:fontScheme name="Office classico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097ED64C-1469-4E9B-A6EE-E169F18D7DB3}" vid="{B73C506B-0DF6-4CFA-9B1D-8AAF7C79760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Reply</Template>
  <TotalTime>736</TotalTime>
  <Words>932</Words>
  <Application>Microsoft Macintosh PowerPoint</Application>
  <PresentationFormat>Presentazione su schermo (16:9)</PresentationFormat>
  <Paragraphs>139</Paragraphs>
  <Slides>29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8" baseType="lpstr">
      <vt:lpstr>Arial</vt:lpstr>
      <vt:lpstr>Arial Black</vt:lpstr>
      <vt:lpstr>Calibri</vt:lpstr>
      <vt:lpstr>Proxima Nova Extrabld</vt:lpstr>
      <vt:lpstr>Proxima Nova Light</vt:lpstr>
      <vt:lpstr>Proxima Nova Regular</vt:lpstr>
      <vt:lpstr>Proxima Nova Regular It</vt:lpstr>
      <vt:lpstr>Wingdings</vt:lpstr>
      <vt:lpstr>Reply</vt:lpstr>
      <vt:lpstr>Reactive Programming in iOS</vt:lpstr>
      <vt:lpstr>Meeting agenda</vt:lpstr>
      <vt:lpstr>REACTIVE PROGRAMMING</vt:lpstr>
      <vt:lpstr>Presentazione standard di PowerPoint</vt:lpstr>
      <vt:lpstr>Reactive programming </vt:lpstr>
      <vt:lpstr>Reactive X </vt:lpstr>
      <vt:lpstr>ReactivEX </vt:lpstr>
      <vt:lpstr>Reactive X and ios </vt:lpstr>
      <vt:lpstr>Reactive Operators</vt:lpstr>
      <vt:lpstr>Code Snippets</vt:lpstr>
      <vt:lpstr>Behavior Relay</vt:lpstr>
      <vt:lpstr>Contacts &amp; resources</vt:lpstr>
      <vt:lpstr>Contacts &amp; RESOURCES </vt:lpstr>
      <vt:lpstr>Thank you</vt:lpstr>
      <vt:lpstr>Presentazione standard di PowerPoint</vt:lpstr>
      <vt:lpstr>This is a statement CHART</vt:lpstr>
      <vt:lpstr>THIS IS A statement CHART</vt:lpstr>
      <vt:lpstr>THIS IS A  STATEMENT  CHART (2)</vt:lpstr>
      <vt:lpstr>Slide with fullscreen image &amp; Text </vt:lpstr>
      <vt:lpstr>TEXT SAMPLES</vt:lpstr>
      <vt:lpstr>HEADLINE WITH HIGHLIGHT</vt:lpstr>
      <vt:lpstr>TEMPLATE WITH SINGLE COLUMN </vt:lpstr>
      <vt:lpstr>TEMPLATE WITH DOUBLE COLUMN</vt:lpstr>
      <vt:lpstr>image usage</vt:lpstr>
      <vt:lpstr>TEMPLATE WITH SINGLE IMAGE</vt:lpstr>
      <vt:lpstr>TEMPLATE WITH SINGLE IMAGE</vt:lpstr>
      <vt:lpstr>TEMPLATE WITH INSERT IMAGE</vt:lpstr>
      <vt:lpstr>TEMPLATE WITH INSERT GRADIENT</vt:lpstr>
      <vt:lpstr>Table EXAMPLE 1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 OF YOUR PRESENTATION</dc:title>
  <dc:subject/>
  <dc:creator>Utente di Microsoft Office</dc:creator>
  <cp:keywords/>
  <dc:description/>
  <cp:lastModifiedBy>Utente di Microsoft Office</cp:lastModifiedBy>
  <cp:revision>17</cp:revision>
  <dcterms:created xsi:type="dcterms:W3CDTF">2018-09-21T07:19:49Z</dcterms:created>
  <dcterms:modified xsi:type="dcterms:W3CDTF">2018-11-09T20:44:26Z</dcterms:modified>
  <cp:category/>
</cp:coreProperties>
</file>

<file path=docProps/thumbnail.jpeg>
</file>